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147471807" r:id="rId5"/>
    <p:sldId id="2147476525" r:id="rId6"/>
    <p:sldId id="2147476566" r:id="rId7"/>
    <p:sldId id="2147483646" r:id="rId8"/>
    <p:sldId id="2147476569" r:id="rId9"/>
    <p:sldId id="2147476568" r:id="rId10"/>
    <p:sldId id="263" r:id="rId11"/>
    <p:sldId id="2147476567" r:id="rId12"/>
    <p:sldId id="261" r:id="rId13"/>
    <p:sldId id="2147476570" r:id="rId14"/>
    <p:sldId id="257" r:id="rId15"/>
    <p:sldId id="259" r:id="rId16"/>
    <p:sldId id="2147471803" r:id="rId17"/>
    <p:sldId id="214748364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C7A1BE-681C-6F5C-A91B-B489CCE45D98}" name="Mahipal" initials="M" userId="S::mahipal@ministryayush.onmicrosoft.com::8eddfa12-5164-4307-837d-ca0a01a526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63C83-894E-4C7D-95A2-2A42248A922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7089E8-37C8-4B5A-A53B-7D4E59D359B2}">
      <dgm:prSet/>
      <dgm:spPr/>
      <dgm:t>
        <a:bodyPr/>
        <a:lstStyle/>
        <a:p>
          <a:r>
            <a:rPr lang="en-GB"/>
            <a:t>Discussion of how to galvanize commitment and progress for TM in line with new Global Strategy aims</a:t>
          </a:r>
          <a:endParaRPr lang="en-US"/>
        </a:p>
      </dgm:t>
    </dgm:pt>
    <dgm:pt modelId="{1A46273D-D417-4D56-9D12-06A7A5EAF324}" type="parTrans" cxnId="{C8D9F926-0B4F-47C9-9BF9-4753E08EE6D8}">
      <dgm:prSet/>
      <dgm:spPr/>
      <dgm:t>
        <a:bodyPr/>
        <a:lstStyle/>
        <a:p>
          <a:endParaRPr lang="en-US"/>
        </a:p>
      </dgm:t>
    </dgm:pt>
    <dgm:pt modelId="{50056840-43A6-4E79-8FF4-7D04626A66A8}" type="sibTrans" cxnId="{C8D9F926-0B4F-47C9-9BF9-4753E08EE6D8}">
      <dgm:prSet/>
      <dgm:spPr/>
      <dgm:t>
        <a:bodyPr/>
        <a:lstStyle/>
        <a:p>
          <a:endParaRPr lang="en-US"/>
        </a:p>
      </dgm:t>
    </dgm:pt>
    <dgm:pt modelId="{73C132F0-54FE-45A0-908E-2A67C0454FA1}">
      <dgm:prSet/>
      <dgm:spPr/>
      <dgm:t>
        <a:bodyPr/>
        <a:lstStyle/>
        <a:p>
          <a:r>
            <a:rPr lang="en-GB"/>
            <a:t>Exchange country experiences, lessons, successes;</a:t>
          </a:r>
          <a:endParaRPr lang="en-US"/>
        </a:p>
      </dgm:t>
    </dgm:pt>
    <dgm:pt modelId="{AED90B07-6369-405B-8155-28A77B08269E}" type="parTrans" cxnId="{836D6650-47C9-4B61-9E4A-30CB21BD7188}">
      <dgm:prSet/>
      <dgm:spPr/>
      <dgm:t>
        <a:bodyPr/>
        <a:lstStyle/>
        <a:p>
          <a:endParaRPr lang="en-US"/>
        </a:p>
      </dgm:t>
    </dgm:pt>
    <dgm:pt modelId="{57E5C170-5045-42F2-A42F-572257034822}" type="sibTrans" cxnId="{836D6650-47C9-4B61-9E4A-30CB21BD7188}">
      <dgm:prSet/>
      <dgm:spPr/>
      <dgm:t>
        <a:bodyPr/>
        <a:lstStyle/>
        <a:p>
          <a:endParaRPr lang="en-US"/>
        </a:p>
      </dgm:t>
    </dgm:pt>
    <dgm:pt modelId="{29558FBE-EA70-41C0-9B4E-9BCC7C85353C}">
      <dgm:prSet/>
      <dgm:spPr/>
      <dgm:t>
        <a:bodyPr/>
        <a:lstStyle/>
        <a:p>
          <a:r>
            <a:rPr lang="en-GB"/>
            <a:t>Strengthen multilateral cooperation on TM</a:t>
          </a:r>
          <a:endParaRPr lang="en-US"/>
        </a:p>
      </dgm:t>
    </dgm:pt>
    <dgm:pt modelId="{54BD311D-C0FC-4360-BF79-A7C90F82D203}" type="parTrans" cxnId="{46FF1CE5-6755-42D6-ACB5-CF801749CFE2}">
      <dgm:prSet/>
      <dgm:spPr/>
      <dgm:t>
        <a:bodyPr/>
        <a:lstStyle/>
        <a:p>
          <a:endParaRPr lang="en-US"/>
        </a:p>
      </dgm:t>
    </dgm:pt>
    <dgm:pt modelId="{CEE569D0-FE54-498B-8EB9-6EF1F60D6649}" type="sibTrans" cxnId="{46FF1CE5-6755-42D6-ACB5-CF801749CFE2}">
      <dgm:prSet/>
      <dgm:spPr/>
      <dgm:t>
        <a:bodyPr/>
        <a:lstStyle/>
        <a:p>
          <a:endParaRPr lang="en-US"/>
        </a:p>
      </dgm:t>
    </dgm:pt>
    <dgm:pt modelId="{9079772D-BDD8-4618-B158-2949E103E914}">
      <dgm:prSet/>
      <dgm:spPr/>
      <dgm:t>
        <a:bodyPr/>
        <a:lstStyle/>
        <a:p>
          <a:r>
            <a:rPr lang="en-GB"/>
            <a:t>Commitment towards WHO indicators</a:t>
          </a:r>
          <a:endParaRPr lang="en-US"/>
        </a:p>
      </dgm:t>
    </dgm:pt>
    <dgm:pt modelId="{93447A1E-DC1C-437E-8E63-B40ABB0A409B}" type="parTrans" cxnId="{0D509EF0-2777-4CBE-8283-03987E1E1A85}">
      <dgm:prSet/>
      <dgm:spPr/>
      <dgm:t>
        <a:bodyPr/>
        <a:lstStyle/>
        <a:p>
          <a:endParaRPr lang="en-US"/>
        </a:p>
      </dgm:t>
    </dgm:pt>
    <dgm:pt modelId="{7941136F-FBEC-4EB7-88AB-57B0C9BE51C9}" type="sibTrans" cxnId="{0D509EF0-2777-4CBE-8283-03987E1E1A85}">
      <dgm:prSet/>
      <dgm:spPr/>
      <dgm:t>
        <a:bodyPr/>
        <a:lstStyle/>
        <a:p>
          <a:endParaRPr lang="en-US"/>
        </a:p>
      </dgm:t>
    </dgm:pt>
    <dgm:pt modelId="{7F0B216B-C18D-44DA-B70A-68099DC2ED66}" type="pres">
      <dgm:prSet presAssocID="{4EC63C83-894E-4C7D-95A2-2A42248A922E}" presName="vert0" presStyleCnt="0">
        <dgm:presLayoutVars>
          <dgm:dir/>
          <dgm:animOne val="branch"/>
          <dgm:animLvl val="lvl"/>
        </dgm:presLayoutVars>
      </dgm:prSet>
      <dgm:spPr/>
    </dgm:pt>
    <dgm:pt modelId="{DFF49DFB-A898-4394-9975-B6F7DC7AB89B}" type="pres">
      <dgm:prSet presAssocID="{807089E8-37C8-4B5A-A53B-7D4E59D359B2}" presName="thickLine" presStyleLbl="alignNode1" presStyleIdx="0" presStyleCnt="4"/>
      <dgm:spPr/>
    </dgm:pt>
    <dgm:pt modelId="{7EEB9F74-6807-41F2-B7B0-274A64C23EB2}" type="pres">
      <dgm:prSet presAssocID="{807089E8-37C8-4B5A-A53B-7D4E59D359B2}" presName="horz1" presStyleCnt="0"/>
      <dgm:spPr/>
    </dgm:pt>
    <dgm:pt modelId="{ABE24FA6-447A-4F41-BEDE-46597E789182}" type="pres">
      <dgm:prSet presAssocID="{807089E8-37C8-4B5A-A53B-7D4E59D359B2}" presName="tx1" presStyleLbl="revTx" presStyleIdx="0" presStyleCnt="4"/>
      <dgm:spPr/>
    </dgm:pt>
    <dgm:pt modelId="{7C1AA488-724E-4110-B299-9172ABE6AC56}" type="pres">
      <dgm:prSet presAssocID="{807089E8-37C8-4B5A-A53B-7D4E59D359B2}" presName="vert1" presStyleCnt="0"/>
      <dgm:spPr/>
    </dgm:pt>
    <dgm:pt modelId="{7A9BEDE4-0DA3-4BA4-A2AC-DAEA6558EA9E}" type="pres">
      <dgm:prSet presAssocID="{73C132F0-54FE-45A0-908E-2A67C0454FA1}" presName="thickLine" presStyleLbl="alignNode1" presStyleIdx="1" presStyleCnt="4"/>
      <dgm:spPr/>
    </dgm:pt>
    <dgm:pt modelId="{51953525-ACE7-4387-B2E5-1A8827211CA5}" type="pres">
      <dgm:prSet presAssocID="{73C132F0-54FE-45A0-908E-2A67C0454FA1}" presName="horz1" presStyleCnt="0"/>
      <dgm:spPr/>
    </dgm:pt>
    <dgm:pt modelId="{3BA83B45-BDF8-4F0A-B7FC-F072871C6639}" type="pres">
      <dgm:prSet presAssocID="{73C132F0-54FE-45A0-908E-2A67C0454FA1}" presName="tx1" presStyleLbl="revTx" presStyleIdx="1" presStyleCnt="4"/>
      <dgm:spPr/>
    </dgm:pt>
    <dgm:pt modelId="{9F1A8D41-4217-41F9-B1EC-63A63AC940D3}" type="pres">
      <dgm:prSet presAssocID="{73C132F0-54FE-45A0-908E-2A67C0454FA1}" presName="vert1" presStyleCnt="0"/>
      <dgm:spPr/>
    </dgm:pt>
    <dgm:pt modelId="{E092675B-09A4-41AD-9D4D-927B38D2309C}" type="pres">
      <dgm:prSet presAssocID="{29558FBE-EA70-41C0-9B4E-9BCC7C85353C}" presName="thickLine" presStyleLbl="alignNode1" presStyleIdx="2" presStyleCnt="4"/>
      <dgm:spPr/>
    </dgm:pt>
    <dgm:pt modelId="{27026EF5-E344-4C61-8E39-B7F4217C5D4E}" type="pres">
      <dgm:prSet presAssocID="{29558FBE-EA70-41C0-9B4E-9BCC7C85353C}" presName="horz1" presStyleCnt="0"/>
      <dgm:spPr/>
    </dgm:pt>
    <dgm:pt modelId="{64C43E70-7672-42F8-B09D-674D019EBB4B}" type="pres">
      <dgm:prSet presAssocID="{29558FBE-EA70-41C0-9B4E-9BCC7C85353C}" presName="tx1" presStyleLbl="revTx" presStyleIdx="2" presStyleCnt="4"/>
      <dgm:spPr/>
    </dgm:pt>
    <dgm:pt modelId="{BED7B44D-35AE-4782-BDD1-28A9043878F2}" type="pres">
      <dgm:prSet presAssocID="{29558FBE-EA70-41C0-9B4E-9BCC7C85353C}" presName="vert1" presStyleCnt="0"/>
      <dgm:spPr/>
    </dgm:pt>
    <dgm:pt modelId="{DFA74CE1-745B-46C4-9644-A9AC9F183A70}" type="pres">
      <dgm:prSet presAssocID="{9079772D-BDD8-4618-B158-2949E103E914}" presName="thickLine" presStyleLbl="alignNode1" presStyleIdx="3" presStyleCnt="4"/>
      <dgm:spPr/>
    </dgm:pt>
    <dgm:pt modelId="{CA99F9BA-CD0C-4BFE-95D0-07168EEF2956}" type="pres">
      <dgm:prSet presAssocID="{9079772D-BDD8-4618-B158-2949E103E914}" presName="horz1" presStyleCnt="0"/>
      <dgm:spPr/>
    </dgm:pt>
    <dgm:pt modelId="{BE26FC61-828E-4D90-9304-9BAC3CEE07A4}" type="pres">
      <dgm:prSet presAssocID="{9079772D-BDD8-4618-B158-2949E103E914}" presName="tx1" presStyleLbl="revTx" presStyleIdx="3" presStyleCnt="4"/>
      <dgm:spPr/>
    </dgm:pt>
    <dgm:pt modelId="{859CA883-2722-40C8-A49D-31396204575C}" type="pres">
      <dgm:prSet presAssocID="{9079772D-BDD8-4618-B158-2949E103E914}" presName="vert1" presStyleCnt="0"/>
      <dgm:spPr/>
    </dgm:pt>
  </dgm:ptLst>
  <dgm:cxnLst>
    <dgm:cxn modelId="{C8D9F926-0B4F-47C9-9BF9-4753E08EE6D8}" srcId="{4EC63C83-894E-4C7D-95A2-2A42248A922E}" destId="{807089E8-37C8-4B5A-A53B-7D4E59D359B2}" srcOrd="0" destOrd="0" parTransId="{1A46273D-D417-4D56-9D12-06A7A5EAF324}" sibTransId="{50056840-43A6-4E79-8FF4-7D04626A66A8}"/>
    <dgm:cxn modelId="{3001305F-EE03-4ECA-B449-AE36178DEDD4}" type="presOf" srcId="{73C132F0-54FE-45A0-908E-2A67C0454FA1}" destId="{3BA83B45-BDF8-4F0A-B7FC-F072871C6639}" srcOrd="0" destOrd="0" presId="urn:microsoft.com/office/officeart/2008/layout/LinedList"/>
    <dgm:cxn modelId="{18118B4A-E7C3-4C99-9DB3-BB3DF069FF1C}" type="presOf" srcId="{4EC63C83-894E-4C7D-95A2-2A42248A922E}" destId="{7F0B216B-C18D-44DA-B70A-68099DC2ED66}" srcOrd="0" destOrd="0" presId="urn:microsoft.com/office/officeart/2008/layout/LinedList"/>
    <dgm:cxn modelId="{836D6650-47C9-4B61-9E4A-30CB21BD7188}" srcId="{4EC63C83-894E-4C7D-95A2-2A42248A922E}" destId="{73C132F0-54FE-45A0-908E-2A67C0454FA1}" srcOrd="1" destOrd="0" parTransId="{AED90B07-6369-405B-8155-28A77B08269E}" sibTransId="{57E5C170-5045-42F2-A42F-572257034822}"/>
    <dgm:cxn modelId="{60EEC69D-C2D3-4959-BE81-B00F77AC2843}" type="presOf" srcId="{29558FBE-EA70-41C0-9B4E-9BCC7C85353C}" destId="{64C43E70-7672-42F8-B09D-674D019EBB4B}" srcOrd="0" destOrd="0" presId="urn:microsoft.com/office/officeart/2008/layout/LinedList"/>
    <dgm:cxn modelId="{6DF164C0-0B1D-407F-B0F0-AB59DD412CDA}" type="presOf" srcId="{9079772D-BDD8-4618-B158-2949E103E914}" destId="{BE26FC61-828E-4D90-9304-9BAC3CEE07A4}" srcOrd="0" destOrd="0" presId="urn:microsoft.com/office/officeart/2008/layout/LinedList"/>
    <dgm:cxn modelId="{D02FB0DE-F926-42F2-85E0-A549FC4D71E2}" type="presOf" srcId="{807089E8-37C8-4B5A-A53B-7D4E59D359B2}" destId="{ABE24FA6-447A-4F41-BEDE-46597E789182}" srcOrd="0" destOrd="0" presId="urn:microsoft.com/office/officeart/2008/layout/LinedList"/>
    <dgm:cxn modelId="{46FF1CE5-6755-42D6-ACB5-CF801749CFE2}" srcId="{4EC63C83-894E-4C7D-95A2-2A42248A922E}" destId="{29558FBE-EA70-41C0-9B4E-9BCC7C85353C}" srcOrd="2" destOrd="0" parTransId="{54BD311D-C0FC-4360-BF79-A7C90F82D203}" sibTransId="{CEE569D0-FE54-498B-8EB9-6EF1F60D6649}"/>
    <dgm:cxn modelId="{0D509EF0-2777-4CBE-8283-03987E1E1A85}" srcId="{4EC63C83-894E-4C7D-95A2-2A42248A922E}" destId="{9079772D-BDD8-4618-B158-2949E103E914}" srcOrd="3" destOrd="0" parTransId="{93447A1E-DC1C-437E-8E63-B40ABB0A409B}" sibTransId="{7941136F-FBEC-4EB7-88AB-57B0C9BE51C9}"/>
    <dgm:cxn modelId="{053AA29F-E571-4CB7-8F4E-D31E40846855}" type="presParOf" srcId="{7F0B216B-C18D-44DA-B70A-68099DC2ED66}" destId="{DFF49DFB-A898-4394-9975-B6F7DC7AB89B}" srcOrd="0" destOrd="0" presId="urn:microsoft.com/office/officeart/2008/layout/LinedList"/>
    <dgm:cxn modelId="{78323234-4802-4C13-9DFA-87E065DE5921}" type="presParOf" srcId="{7F0B216B-C18D-44DA-B70A-68099DC2ED66}" destId="{7EEB9F74-6807-41F2-B7B0-274A64C23EB2}" srcOrd="1" destOrd="0" presId="urn:microsoft.com/office/officeart/2008/layout/LinedList"/>
    <dgm:cxn modelId="{1F7996C7-048E-4B0A-9B22-A7D4EB8829FA}" type="presParOf" srcId="{7EEB9F74-6807-41F2-B7B0-274A64C23EB2}" destId="{ABE24FA6-447A-4F41-BEDE-46597E789182}" srcOrd="0" destOrd="0" presId="urn:microsoft.com/office/officeart/2008/layout/LinedList"/>
    <dgm:cxn modelId="{9205AC65-B943-4C94-85DE-D08901E50737}" type="presParOf" srcId="{7EEB9F74-6807-41F2-B7B0-274A64C23EB2}" destId="{7C1AA488-724E-4110-B299-9172ABE6AC56}" srcOrd="1" destOrd="0" presId="urn:microsoft.com/office/officeart/2008/layout/LinedList"/>
    <dgm:cxn modelId="{52E8B7B9-1E35-4784-B3E1-401D936CBC5D}" type="presParOf" srcId="{7F0B216B-C18D-44DA-B70A-68099DC2ED66}" destId="{7A9BEDE4-0DA3-4BA4-A2AC-DAEA6558EA9E}" srcOrd="2" destOrd="0" presId="urn:microsoft.com/office/officeart/2008/layout/LinedList"/>
    <dgm:cxn modelId="{115BAD8A-1F58-48D6-9A58-42007AFABABD}" type="presParOf" srcId="{7F0B216B-C18D-44DA-B70A-68099DC2ED66}" destId="{51953525-ACE7-4387-B2E5-1A8827211CA5}" srcOrd="3" destOrd="0" presId="urn:microsoft.com/office/officeart/2008/layout/LinedList"/>
    <dgm:cxn modelId="{CA4B932C-AEE3-4BA5-966B-BAC17DD8E46D}" type="presParOf" srcId="{51953525-ACE7-4387-B2E5-1A8827211CA5}" destId="{3BA83B45-BDF8-4F0A-B7FC-F072871C6639}" srcOrd="0" destOrd="0" presId="urn:microsoft.com/office/officeart/2008/layout/LinedList"/>
    <dgm:cxn modelId="{50EC424A-6497-440E-B4E5-8CEBD866486A}" type="presParOf" srcId="{51953525-ACE7-4387-B2E5-1A8827211CA5}" destId="{9F1A8D41-4217-41F9-B1EC-63A63AC940D3}" srcOrd="1" destOrd="0" presId="urn:microsoft.com/office/officeart/2008/layout/LinedList"/>
    <dgm:cxn modelId="{9B394A08-A7A3-4631-969E-2D3570111374}" type="presParOf" srcId="{7F0B216B-C18D-44DA-B70A-68099DC2ED66}" destId="{E092675B-09A4-41AD-9D4D-927B38D2309C}" srcOrd="4" destOrd="0" presId="urn:microsoft.com/office/officeart/2008/layout/LinedList"/>
    <dgm:cxn modelId="{885A3206-A27A-42DC-BB12-C148E4504AA3}" type="presParOf" srcId="{7F0B216B-C18D-44DA-B70A-68099DC2ED66}" destId="{27026EF5-E344-4C61-8E39-B7F4217C5D4E}" srcOrd="5" destOrd="0" presId="urn:microsoft.com/office/officeart/2008/layout/LinedList"/>
    <dgm:cxn modelId="{A105A0E2-DD3B-4930-8C4E-1610584C6EA2}" type="presParOf" srcId="{27026EF5-E344-4C61-8E39-B7F4217C5D4E}" destId="{64C43E70-7672-42F8-B09D-674D019EBB4B}" srcOrd="0" destOrd="0" presId="urn:microsoft.com/office/officeart/2008/layout/LinedList"/>
    <dgm:cxn modelId="{7ACE97CF-07CD-458B-9829-3C1455EC9F3E}" type="presParOf" srcId="{27026EF5-E344-4C61-8E39-B7F4217C5D4E}" destId="{BED7B44D-35AE-4782-BDD1-28A9043878F2}" srcOrd="1" destOrd="0" presId="urn:microsoft.com/office/officeart/2008/layout/LinedList"/>
    <dgm:cxn modelId="{4F5C70D2-7E84-45AD-A072-FBAF6C69219C}" type="presParOf" srcId="{7F0B216B-C18D-44DA-B70A-68099DC2ED66}" destId="{DFA74CE1-745B-46C4-9644-A9AC9F183A70}" srcOrd="6" destOrd="0" presId="urn:microsoft.com/office/officeart/2008/layout/LinedList"/>
    <dgm:cxn modelId="{E884D1AA-21D3-4664-B8A7-F4291063F5E1}" type="presParOf" srcId="{7F0B216B-C18D-44DA-B70A-68099DC2ED66}" destId="{CA99F9BA-CD0C-4BFE-95D0-07168EEF2956}" srcOrd="7" destOrd="0" presId="urn:microsoft.com/office/officeart/2008/layout/LinedList"/>
    <dgm:cxn modelId="{3CB23852-4714-4099-A1BE-173E24F31FD2}" type="presParOf" srcId="{CA99F9BA-CD0C-4BFE-95D0-07168EEF2956}" destId="{BE26FC61-828E-4D90-9304-9BAC3CEE07A4}" srcOrd="0" destOrd="0" presId="urn:microsoft.com/office/officeart/2008/layout/LinedList"/>
    <dgm:cxn modelId="{E843D50F-D859-4F23-8E1D-2E01B225D25C}" type="presParOf" srcId="{CA99F9BA-CD0C-4BFE-95D0-07168EEF2956}" destId="{859CA883-2722-40C8-A49D-3139620457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DE7B5-AE96-4425-9BBB-3862B30B4CBF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AA19BF4-462F-4AF1-A767-12EAE63A129E}">
      <dgm:prSet/>
      <dgm:spPr/>
      <dgm:t>
        <a:bodyPr/>
        <a:lstStyle/>
        <a:p>
          <a:r>
            <a:rPr lang="en-IN" b="1"/>
            <a:t>Brazil</a:t>
          </a:r>
          <a:endParaRPr lang="en-US"/>
        </a:p>
      </dgm:t>
    </dgm:pt>
    <dgm:pt modelId="{D6A2B300-DA82-446A-9754-CAAFA01F9EA0}" type="parTrans" cxnId="{CA4A4580-1D40-4C5F-BE22-96CF4941D3A7}">
      <dgm:prSet/>
      <dgm:spPr/>
      <dgm:t>
        <a:bodyPr/>
        <a:lstStyle/>
        <a:p>
          <a:endParaRPr lang="en-US"/>
        </a:p>
      </dgm:t>
    </dgm:pt>
    <dgm:pt modelId="{AB7AE154-3204-437B-BCA3-77985DD49570}" type="sibTrans" cxnId="{CA4A4580-1D40-4C5F-BE22-96CF4941D3A7}">
      <dgm:prSet/>
      <dgm:spPr/>
      <dgm:t>
        <a:bodyPr/>
        <a:lstStyle/>
        <a:p>
          <a:endParaRPr lang="en-US"/>
        </a:p>
      </dgm:t>
    </dgm:pt>
    <dgm:pt modelId="{3B440CFF-2C42-4756-8ECB-C37164DC050B}">
      <dgm:prSet/>
      <dgm:spPr/>
      <dgm:t>
        <a:bodyPr/>
        <a:lstStyle/>
        <a:p>
          <a:r>
            <a:rPr lang="en-IN" b="1"/>
            <a:t>Bolivia</a:t>
          </a:r>
          <a:endParaRPr lang="en-US"/>
        </a:p>
      </dgm:t>
    </dgm:pt>
    <dgm:pt modelId="{371AD078-E2DF-4551-9763-D44E7A5F53B7}" type="parTrans" cxnId="{3AD44024-713D-4088-8A3E-29D335F97A00}">
      <dgm:prSet/>
      <dgm:spPr/>
      <dgm:t>
        <a:bodyPr/>
        <a:lstStyle/>
        <a:p>
          <a:endParaRPr lang="en-US"/>
        </a:p>
      </dgm:t>
    </dgm:pt>
    <dgm:pt modelId="{428E99A4-3F2D-4BB2-946D-8D6DE9851461}" type="sibTrans" cxnId="{3AD44024-713D-4088-8A3E-29D335F97A00}">
      <dgm:prSet/>
      <dgm:spPr/>
      <dgm:t>
        <a:bodyPr/>
        <a:lstStyle/>
        <a:p>
          <a:endParaRPr lang="en-US"/>
        </a:p>
      </dgm:t>
    </dgm:pt>
    <dgm:pt modelId="{F2E4982D-D55C-43F3-9CE1-E9D907AB0A14}">
      <dgm:prSet/>
      <dgm:spPr/>
      <dgm:t>
        <a:bodyPr/>
        <a:lstStyle/>
        <a:p>
          <a:r>
            <a:rPr lang="en-IN" b="1"/>
            <a:t>Cuba</a:t>
          </a:r>
          <a:endParaRPr lang="en-US"/>
        </a:p>
      </dgm:t>
    </dgm:pt>
    <dgm:pt modelId="{6FE16DBA-2D13-4D54-8C6F-3F8381EFEB28}" type="parTrans" cxnId="{418B9F3B-479A-40D6-90DC-C2AC87737DE1}">
      <dgm:prSet/>
      <dgm:spPr/>
      <dgm:t>
        <a:bodyPr/>
        <a:lstStyle/>
        <a:p>
          <a:endParaRPr lang="en-US"/>
        </a:p>
      </dgm:t>
    </dgm:pt>
    <dgm:pt modelId="{911003FE-9278-4285-9F6C-97F87EA5CA54}" type="sibTrans" cxnId="{418B9F3B-479A-40D6-90DC-C2AC87737DE1}">
      <dgm:prSet/>
      <dgm:spPr/>
      <dgm:t>
        <a:bodyPr/>
        <a:lstStyle/>
        <a:p>
          <a:endParaRPr lang="en-US"/>
        </a:p>
      </dgm:t>
    </dgm:pt>
    <dgm:pt modelId="{DFC3C892-2AD1-447C-9731-4519F2E278BD}">
      <dgm:prSet/>
      <dgm:spPr/>
      <dgm:t>
        <a:bodyPr/>
        <a:lstStyle/>
        <a:p>
          <a:r>
            <a:rPr lang="en-IN" b="1"/>
            <a:t>Japan</a:t>
          </a:r>
          <a:endParaRPr lang="en-US"/>
        </a:p>
      </dgm:t>
    </dgm:pt>
    <dgm:pt modelId="{28D04516-189B-4FC7-8152-5F479B45DDDC}" type="parTrans" cxnId="{191F42B3-C99A-452B-8240-777A7DB8FACE}">
      <dgm:prSet/>
      <dgm:spPr/>
      <dgm:t>
        <a:bodyPr/>
        <a:lstStyle/>
        <a:p>
          <a:endParaRPr lang="en-US"/>
        </a:p>
      </dgm:t>
    </dgm:pt>
    <dgm:pt modelId="{138CA3F9-15C4-4532-946F-1D69766CD3B9}" type="sibTrans" cxnId="{191F42B3-C99A-452B-8240-777A7DB8FACE}">
      <dgm:prSet/>
      <dgm:spPr/>
      <dgm:t>
        <a:bodyPr/>
        <a:lstStyle/>
        <a:p>
          <a:endParaRPr lang="en-US"/>
        </a:p>
      </dgm:t>
    </dgm:pt>
    <dgm:pt modelId="{A04FF178-C551-4EDC-B299-67151F831A16}">
      <dgm:prSet/>
      <dgm:spPr/>
      <dgm:t>
        <a:bodyPr/>
        <a:lstStyle/>
        <a:p>
          <a:r>
            <a:rPr lang="en-IN" b="1"/>
            <a:t>Colombia</a:t>
          </a:r>
          <a:endParaRPr lang="en-US"/>
        </a:p>
      </dgm:t>
    </dgm:pt>
    <dgm:pt modelId="{E129000C-0E52-4FF3-8D23-02CDFCEB29FD}" type="parTrans" cxnId="{A09BCB20-9E21-491B-A64B-D13B80DDEBCB}">
      <dgm:prSet/>
      <dgm:spPr/>
      <dgm:t>
        <a:bodyPr/>
        <a:lstStyle/>
        <a:p>
          <a:endParaRPr lang="en-US"/>
        </a:p>
      </dgm:t>
    </dgm:pt>
    <dgm:pt modelId="{CA4DFF3F-F887-4DC8-9126-F2A738A4F5A0}" type="sibTrans" cxnId="{A09BCB20-9E21-491B-A64B-D13B80DDEBCB}">
      <dgm:prSet/>
      <dgm:spPr/>
      <dgm:t>
        <a:bodyPr/>
        <a:lstStyle/>
        <a:p>
          <a:endParaRPr lang="en-US"/>
        </a:p>
      </dgm:t>
    </dgm:pt>
    <dgm:pt modelId="{56B8584E-2A2F-4EDF-9332-B1447299E34B}">
      <dgm:prSet/>
      <dgm:spPr/>
      <dgm:t>
        <a:bodyPr/>
        <a:lstStyle/>
        <a:p>
          <a:r>
            <a:rPr lang="en-IN" b="1"/>
            <a:t>Germany</a:t>
          </a:r>
          <a:endParaRPr lang="en-US"/>
        </a:p>
      </dgm:t>
    </dgm:pt>
    <dgm:pt modelId="{CA0C1209-84AD-41E3-9FE6-99242CE9E37B}" type="parTrans" cxnId="{375FF829-D409-44F3-B19A-D7A71DD1FAB2}">
      <dgm:prSet/>
      <dgm:spPr/>
      <dgm:t>
        <a:bodyPr/>
        <a:lstStyle/>
        <a:p>
          <a:endParaRPr lang="en-US"/>
        </a:p>
      </dgm:t>
    </dgm:pt>
    <dgm:pt modelId="{2B408721-38A5-480E-AA37-555F6AA48E69}" type="sibTrans" cxnId="{375FF829-D409-44F3-B19A-D7A71DD1FAB2}">
      <dgm:prSet/>
      <dgm:spPr/>
      <dgm:t>
        <a:bodyPr/>
        <a:lstStyle/>
        <a:p>
          <a:endParaRPr lang="en-US"/>
        </a:p>
      </dgm:t>
    </dgm:pt>
    <dgm:pt modelId="{D9512006-836D-47C7-A2B4-949E917B4336}">
      <dgm:prSet/>
      <dgm:spPr/>
      <dgm:t>
        <a:bodyPr/>
        <a:lstStyle/>
        <a:p>
          <a:r>
            <a:rPr lang="en-IN" b="1"/>
            <a:t>Netherlands</a:t>
          </a:r>
          <a:endParaRPr lang="en-US"/>
        </a:p>
      </dgm:t>
    </dgm:pt>
    <dgm:pt modelId="{218B23CA-B612-4411-8B18-D98A2C20283E}" type="parTrans" cxnId="{EB206D29-E54B-41B5-88D5-9250AB822E7F}">
      <dgm:prSet/>
      <dgm:spPr/>
      <dgm:t>
        <a:bodyPr/>
        <a:lstStyle/>
        <a:p>
          <a:endParaRPr lang="en-US"/>
        </a:p>
      </dgm:t>
    </dgm:pt>
    <dgm:pt modelId="{47AC093E-B6B8-4E3E-8C42-5C7CB8F20522}" type="sibTrans" cxnId="{EB206D29-E54B-41B5-88D5-9250AB822E7F}">
      <dgm:prSet/>
      <dgm:spPr/>
      <dgm:t>
        <a:bodyPr/>
        <a:lstStyle/>
        <a:p>
          <a:endParaRPr lang="en-US"/>
        </a:p>
      </dgm:t>
    </dgm:pt>
    <dgm:pt modelId="{6E4A51BF-8787-4534-876D-D19E64404B7F}">
      <dgm:prSet/>
      <dgm:spPr/>
      <dgm:t>
        <a:bodyPr/>
        <a:lstStyle/>
        <a:p>
          <a:r>
            <a:rPr lang="en-IN" b="1"/>
            <a:t>Sri Lanka</a:t>
          </a:r>
          <a:endParaRPr lang="en-US"/>
        </a:p>
      </dgm:t>
    </dgm:pt>
    <dgm:pt modelId="{1DA1F2FD-5818-48D6-A256-C7BDDC4B4363}" type="parTrans" cxnId="{D1BC280B-281B-4F24-8C39-082BDA0C8BB0}">
      <dgm:prSet/>
      <dgm:spPr/>
      <dgm:t>
        <a:bodyPr/>
        <a:lstStyle/>
        <a:p>
          <a:endParaRPr lang="en-US"/>
        </a:p>
      </dgm:t>
    </dgm:pt>
    <dgm:pt modelId="{A16F02B3-E281-4F7A-A00E-DCD05E75897E}" type="sibTrans" cxnId="{D1BC280B-281B-4F24-8C39-082BDA0C8BB0}">
      <dgm:prSet/>
      <dgm:spPr/>
      <dgm:t>
        <a:bodyPr/>
        <a:lstStyle/>
        <a:p>
          <a:endParaRPr lang="en-US"/>
        </a:p>
      </dgm:t>
    </dgm:pt>
    <dgm:pt modelId="{B505AD98-8569-47DC-8FCB-71472118CC15}">
      <dgm:prSet/>
      <dgm:spPr/>
      <dgm:t>
        <a:bodyPr/>
        <a:lstStyle/>
        <a:p>
          <a:r>
            <a:rPr lang="en-IN" b="1"/>
            <a:t>United Kingdom</a:t>
          </a:r>
          <a:endParaRPr lang="en-US"/>
        </a:p>
      </dgm:t>
    </dgm:pt>
    <dgm:pt modelId="{2B762170-C066-4581-B1D3-DC7A5E2A910B}" type="parTrans" cxnId="{EFFCC4D4-13D4-4535-A323-2A9FD2BF84DA}">
      <dgm:prSet/>
      <dgm:spPr/>
      <dgm:t>
        <a:bodyPr/>
        <a:lstStyle/>
        <a:p>
          <a:endParaRPr lang="en-US"/>
        </a:p>
      </dgm:t>
    </dgm:pt>
    <dgm:pt modelId="{48E7D19F-1394-4249-A77C-65682FEA8307}" type="sibTrans" cxnId="{EFFCC4D4-13D4-4535-A323-2A9FD2BF84DA}">
      <dgm:prSet/>
      <dgm:spPr/>
      <dgm:t>
        <a:bodyPr/>
        <a:lstStyle/>
        <a:p>
          <a:endParaRPr lang="en-US"/>
        </a:p>
      </dgm:t>
    </dgm:pt>
    <dgm:pt modelId="{CA578120-9FA0-4CE4-B9E3-61101B55AEE9}">
      <dgm:prSet/>
      <dgm:spPr/>
      <dgm:t>
        <a:bodyPr/>
        <a:lstStyle/>
        <a:p>
          <a:r>
            <a:rPr lang="en-IN" b="1"/>
            <a:t>United States</a:t>
          </a:r>
          <a:endParaRPr lang="en-US"/>
        </a:p>
      </dgm:t>
    </dgm:pt>
    <dgm:pt modelId="{A5530467-3243-4CCB-92FB-BA1F1247EAC1}" type="parTrans" cxnId="{16F3965F-EB69-4F92-AEF2-BB96C8975A00}">
      <dgm:prSet/>
      <dgm:spPr/>
      <dgm:t>
        <a:bodyPr/>
        <a:lstStyle/>
        <a:p>
          <a:endParaRPr lang="en-US"/>
        </a:p>
      </dgm:t>
    </dgm:pt>
    <dgm:pt modelId="{719BD227-5D6E-48E5-9B5E-B9DCC2CB72CB}" type="sibTrans" cxnId="{16F3965F-EB69-4F92-AEF2-BB96C8975A00}">
      <dgm:prSet/>
      <dgm:spPr/>
      <dgm:t>
        <a:bodyPr/>
        <a:lstStyle/>
        <a:p>
          <a:endParaRPr lang="en-US"/>
        </a:p>
      </dgm:t>
    </dgm:pt>
    <dgm:pt modelId="{C48048A8-33B8-43BD-BF27-68E96070365D}">
      <dgm:prSet/>
      <dgm:spPr/>
      <dgm:t>
        <a:bodyPr/>
        <a:lstStyle/>
        <a:p>
          <a:r>
            <a:rPr lang="en-IN" b="1"/>
            <a:t>Mauritius</a:t>
          </a:r>
          <a:endParaRPr lang="en-US"/>
        </a:p>
      </dgm:t>
    </dgm:pt>
    <dgm:pt modelId="{A912EB97-6873-429F-9F6E-9FAB7F796CFF}" type="parTrans" cxnId="{D7000887-9116-4961-B85C-D462011A4941}">
      <dgm:prSet/>
      <dgm:spPr/>
      <dgm:t>
        <a:bodyPr/>
        <a:lstStyle/>
        <a:p>
          <a:endParaRPr lang="en-US"/>
        </a:p>
      </dgm:t>
    </dgm:pt>
    <dgm:pt modelId="{926E1E47-95E7-42E8-81CC-BE80D74425DC}" type="sibTrans" cxnId="{D7000887-9116-4961-B85C-D462011A4941}">
      <dgm:prSet/>
      <dgm:spPr/>
      <dgm:t>
        <a:bodyPr/>
        <a:lstStyle/>
        <a:p>
          <a:endParaRPr lang="en-US"/>
        </a:p>
      </dgm:t>
    </dgm:pt>
    <dgm:pt modelId="{1B7A7A66-6116-4321-8A89-D131BC3BAFD6}">
      <dgm:prSet/>
      <dgm:spPr/>
      <dgm:t>
        <a:bodyPr/>
        <a:lstStyle/>
        <a:p>
          <a:r>
            <a:rPr lang="en-IN" b="1"/>
            <a:t>Indonesia</a:t>
          </a:r>
          <a:endParaRPr lang="en-US"/>
        </a:p>
      </dgm:t>
    </dgm:pt>
    <dgm:pt modelId="{C702BB95-5E86-45FE-A453-24717F9223FD}" type="parTrans" cxnId="{278ABFAF-4371-4D7F-8282-1D1F556E6C82}">
      <dgm:prSet/>
      <dgm:spPr/>
      <dgm:t>
        <a:bodyPr/>
        <a:lstStyle/>
        <a:p>
          <a:endParaRPr lang="en-US"/>
        </a:p>
      </dgm:t>
    </dgm:pt>
    <dgm:pt modelId="{8C2645C1-F839-4896-91C4-9DE11A6A745E}" type="sibTrans" cxnId="{278ABFAF-4371-4D7F-8282-1D1F556E6C82}">
      <dgm:prSet/>
      <dgm:spPr/>
      <dgm:t>
        <a:bodyPr/>
        <a:lstStyle/>
        <a:p>
          <a:endParaRPr lang="en-US"/>
        </a:p>
      </dgm:t>
    </dgm:pt>
    <dgm:pt modelId="{254B6B43-18FB-423F-A344-103481B964A5}">
      <dgm:prSet/>
      <dgm:spPr/>
      <dgm:t>
        <a:bodyPr/>
        <a:lstStyle/>
        <a:p>
          <a:r>
            <a:rPr lang="en-IN" b="1"/>
            <a:t>Malaysia</a:t>
          </a:r>
          <a:endParaRPr lang="en-US"/>
        </a:p>
      </dgm:t>
    </dgm:pt>
    <dgm:pt modelId="{EBCF62A6-14C9-4E92-AF76-6D2495F02841}" type="parTrans" cxnId="{9D5CFFA3-7EF8-4D6D-9FC7-5351A557305B}">
      <dgm:prSet/>
      <dgm:spPr/>
      <dgm:t>
        <a:bodyPr/>
        <a:lstStyle/>
        <a:p>
          <a:endParaRPr lang="en-US"/>
        </a:p>
      </dgm:t>
    </dgm:pt>
    <dgm:pt modelId="{853F6EAA-5901-46E1-B71D-460B2B1618DA}" type="sibTrans" cxnId="{9D5CFFA3-7EF8-4D6D-9FC7-5351A557305B}">
      <dgm:prSet/>
      <dgm:spPr/>
      <dgm:t>
        <a:bodyPr/>
        <a:lstStyle/>
        <a:p>
          <a:endParaRPr lang="en-US"/>
        </a:p>
      </dgm:t>
    </dgm:pt>
    <dgm:pt modelId="{8375F2B4-7A79-46FF-8306-B2DC67E5E210}">
      <dgm:prSet/>
      <dgm:spPr/>
      <dgm:t>
        <a:bodyPr/>
        <a:lstStyle/>
        <a:p>
          <a:r>
            <a:rPr lang="en-IN" b="1"/>
            <a:t>Philippines</a:t>
          </a:r>
          <a:endParaRPr lang="en-US"/>
        </a:p>
      </dgm:t>
    </dgm:pt>
    <dgm:pt modelId="{81103E23-4332-4F72-9B50-8E16255096EE}" type="parTrans" cxnId="{3E4F663F-EA17-4B17-BD4B-1CC84ED11ADE}">
      <dgm:prSet/>
      <dgm:spPr/>
      <dgm:t>
        <a:bodyPr/>
        <a:lstStyle/>
        <a:p>
          <a:endParaRPr lang="en-US"/>
        </a:p>
      </dgm:t>
    </dgm:pt>
    <dgm:pt modelId="{ACF9053D-2728-4B89-8BA7-59D99E52587A}" type="sibTrans" cxnId="{3E4F663F-EA17-4B17-BD4B-1CC84ED11ADE}">
      <dgm:prSet/>
      <dgm:spPr/>
      <dgm:t>
        <a:bodyPr/>
        <a:lstStyle/>
        <a:p>
          <a:endParaRPr lang="en-US"/>
        </a:p>
      </dgm:t>
    </dgm:pt>
    <dgm:pt modelId="{B9355F2E-C907-4B4F-8AD8-89DFE83E8E39}">
      <dgm:prSet/>
      <dgm:spPr/>
      <dgm:t>
        <a:bodyPr/>
        <a:lstStyle/>
        <a:p>
          <a:r>
            <a:rPr lang="en-IN" b="1"/>
            <a:t>Thailand</a:t>
          </a:r>
          <a:endParaRPr lang="en-US"/>
        </a:p>
      </dgm:t>
    </dgm:pt>
    <dgm:pt modelId="{383A1601-D422-44D0-9C8E-722C2DA8332C}" type="parTrans" cxnId="{5859051C-13FA-4D3E-A5A5-FAE5F4294EBD}">
      <dgm:prSet/>
      <dgm:spPr/>
      <dgm:t>
        <a:bodyPr/>
        <a:lstStyle/>
        <a:p>
          <a:endParaRPr lang="en-US"/>
        </a:p>
      </dgm:t>
    </dgm:pt>
    <dgm:pt modelId="{C7941104-307F-4C5C-B12C-21CFC65F0081}" type="sibTrans" cxnId="{5859051C-13FA-4D3E-A5A5-FAE5F4294EBD}">
      <dgm:prSet/>
      <dgm:spPr/>
      <dgm:t>
        <a:bodyPr/>
        <a:lstStyle/>
        <a:p>
          <a:endParaRPr lang="en-US"/>
        </a:p>
      </dgm:t>
    </dgm:pt>
    <dgm:pt modelId="{8C6B1BAC-F520-4D8A-9C77-354058AA47B7}">
      <dgm:prSet/>
      <dgm:spPr/>
      <dgm:t>
        <a:bodyPr/>
        <a:lstStyle/>
        <a:p>
          <a:r>
            <a:rPr lang="en-IN" b="1"/>
            <a:t>Nepal</a:t>
          </a:r>
          <a:endParaRPr lang="en-US"/>
        </a:p>
      </dgm:t>
    </dgm:pt>
    <dgm:pt modelId="{75331182-274D-493A-90EA-410C8D1B93D6}" type="parTrans" cxnId="{916E6D01-FEAE-46C7-A7A8-609279D26C24}">
      <dgm:prSet/>
      <dgm:spPr/>
      <dgm:t>
        <a:bodyPr/>
        <a:lstStyle/>
        <a:p>
          <a:endParaRPr lang="en-US"/>
        </a:p>
      </dgm:t>
    </dgm:pt>
    <dgm:pt modelId="{49C5F40C-6D39-4515-B1EF-74FE313D0ABF}" type="sibTrans" cxnId="{916E6D01-FEAE-46C7-A7A8-609279D26C24}">
      <dgm:prSet/>
      <dgm:spPr/>
      <dgm:t>
        <a:bodyPr/>
        <a:lstStyle/>
        <a:p>
          <a:endParaRPr lang="en-US"/>
        </a:p>
      </dgm:t>
    </dgm:pt>
    <dgm:pt modelId="{003F38C4-8C5C-4602-A8AE-C1F0D764005D}">
      <dgm:prSet/>
      <dgm:spPr/>
      <dgm:t>
        <a:bodyPr/>
        <a:lstStyle/>
        <a:p>
          <a:r>
            <a:rPr lang="en-IN" b="1"/>
            <a:t>Oman</a:t>
          </a:r>
          <a:endParaRPr lang="en-US"/>
        </a:p>
      </dgm:t>
    </dgm:pt>
    <dgm:pt modelId="{8D99DFD1-5BE9-422F-AB4F-8C61C2C9C453}" type="parTrans" cxnId="{35D56498-2646-4E28-B340-D44144D072FF}">
      <dgm:prSet/>
      <dgm:spPr/>
      <dgm:t>
        <a:bodyPr/>
        <a:lstStyle/>
        <a:p>
          <a:endParaRPr lang="en-US"/>
        </a:p>
      </dgm:t>
    </dgm:pt>
    <dgm:pt modelId="{47D8F352-AA24-4818-8F26-C13A0B91847B}" type="sibTrans" cxnId="{35D56498-2646-4E28-B340-D44144D072FF}">
      <dgm:prSet/>
      <dgm:spPr/>
      <dgm:t>
        <a:bodyPr/>
        <a:lstStyle/>
        <a:p>
          <a:endParaRPr lang="en-US"/>
        </a:p>
      </dgm:t>
    </dgm:pt>
    <dgm:pt modelId="{4324C4A1-47C0-4D96-B833-2C89006AB58A}">
      <dgm:prSet/>
      <dgm:spPr/>
      <dgm:t>
        <a:bodyPr/>
        <a:lstStyle/>
        <a:p>
          <a:r>
            <a:rPr lang="en-IN" b="1"/>
            <a:t>Ghana</a:t>
          </a:r>
          <a:endParaRPr lang="en-US"/>
        </a:p>
      </dgm:t>
    </dgm:pt>
    <dgm:pt modelId="{225034B5-484F-4043-BE56-4C517716FA3E}" type="parTrans" cxnId="{6EF243E0-2E85-43C0-9A6F-404714BDAF4D}">
      <dgm:prSet/>
      <dgm:spPr/>
      <dgm:t>
        <a:bodyPr/>
        <a:lstStyle/>
        <a:p>
          <a:endParaRPr lang="en-US"/>
        </a:p>
      </dgm:t>
    </dgm:pt>
    <dgm:pt modelId="{586ADCBF-E576-4302-9075-F89081EE03F8}" type="sibTrans" cxnId="{6EF243E0-2E85-43C0-9A6F-404714BDAF4D}">
      <dgm:prSet/>
      <dgm:spPr/>
      <dgm:t>
        <a:bodyPr/>
        <a:lstStyle/>
        <a:p>
          <a:endParaRPr lang="en-US"/>
        </a:p>
      </dgm:t>
    </dgm:pt>
    <dgm:pt modelId="{5A4B22F5-9A12-41CC-9D06-96857F4DB9D0}" type="pres">
      <dgm:prSet presAssocID="{74EDE7B5-AE96-4425-9BBB-3862B30B4CBF}" presName="diagram" presStyleCnt="0">
        <dgm:presLayoutVars>
          <dgm:dir/>
          <dgm:resizeHandles val="exact"/>
        </dgm:presLayoutVars>
      </dgm:prSet>
      <dgm:spPr/>
    </dgm:pt>
    <dgm:pt modelId="{BE5BAB21-79D1-44C7-A962-A341BD49751B}" type="pres">
      <dgm:prSet presAssocID="{1AA19BF4-462F-4AF1-A767-12EAE63A129E}" presName="node" presStyleLbl="node1" presStyleIdx="0" presStyleCnt="18">
        <dgm:presLayoutVars>
          <dgm:bulletEnabled val="1"/>
        </dgm:presLayoutVars>
      </dgm:prSet>
      <dgm:spPr/>
    </dgm:pt>
    <dgm:pt modelId="{2672ACB2-1759-4341-B240-A9102383EABA}" type="pres">
      <dgm:prSet presAssocID="{AB7AE154-3204-437B-BCA3-77985DD49570}" presName="sibTrans" presStyleCnt="0"/>
      <dgm:spPr/>
    </dgm:pt>
    <dgm:pt modelId="{5390EF47-028B-440A-9E93-57168A3C06B8}" type="pres">
      <dgm:prSet presAssocID="{3B440CFF-2C42-4756-8ECB-C37164DC050B}" presName="node" presStyleLbl="node1" presStyleIdx="1" presStyleCnt="18">
        <dgm:presLayoutVars>
          <dgm:bulletEnabled val="1"/>
        </dgm:presLayoutVars>
      </dgm:prSet>
      <dgm:spPr/>
    </dgm:pt>
    <dgm:pt modelId="{29DC4CA0-F87B-425D-B91D-5E5A4F98DBBE}" type="pres">
      <dgm:prSet presAssocID="{428E99A4-3F2D-4BB2-946D-8D6DE9851461}" presName="sibTrans" presStyleCnt="0"/>
      <dgm:spPr/>
    </dgm:pt>
    <dgm:pt modelId="{3FB301D3-31B7-40C3-B833-A20D1E0FA2B8}" type="pres">
      <dgm:prSet presAssocID="{F2E4982D-D55C-43F3-9CE1-E9D907AB0A14}" presName="node" presStyleLbl="node1" presStyleIdx="2" presStyleCnt="18">
        <dgm:presLayoutVars>
          <dgm:bulletEnabled val="1"/>
        </dgm:presLayoutVars>
      </dgm:prSet>
      <dgm:spPr/>
    </dgm:pt>
    <dgm:pt modelId="{8ABE0585-3F45-469B-8617-16E2F41DD2DB}" type="pres">
      <dgm:prSet presAssocID="{911003FE-9278-4285-9F6C-97F87EA5CA54}" presName="sibTrans" presStyleCnt="0"/>
      <dgm:spPr/>
    </dgm:pt>
    <dgm:pt modelId="{97E58827-A83B-480B-B6F1-A3759AFC49C3}" type="pres">
      <dgm:prSet presAssocID="{DFC3C892-2AD1-447C-9731-4519F2E278BD}" presName="node" presStyleLbl="node1" presStyleIdx="3" presStyleCnt="18">
        <dgm:presLayoutVars>
          <dgm:bulletEnabled val="1"/>
        </dgm:presLayoutVars>
      </dgm:prSet>
      <dgm:spPr/>
    </dgm:pt>
    <dgm:pt modelId="{23CBB477-B4C1-4E3C-A498-B9D7606186A9}" type="pres">
      <dgm:prSet presAssocID="{138CA3F9-15C4-4532-946F-1D69766CD3B9}" presName="sibTrans" presStyleCnt="0"/>
      <dgm:spPr/>
    </dgm:pt>
    <dgm:pt modelId="{CCBC766C-09EC-4ABD-86E9-D5B397386BA9}" type="pres">
      <dgm:prSet presAssocID="{A04FF178-C551-4EDC-B299-67151F831A16}" presName="node" presStyleLbl="node1" presStyleIdx="4" presStyleCnt="18">
        <dgm:presLayoutVars>
          <dgm:bulletEnabled val="1"/>
        </dgm:presLayoutVars>
      </dgm:prSet>
      <dgm:spPr/>
    </dgm:pt>
    <dgm:pt modelId="{C6E4A7CB-2A55-49F0-8D7E-47AA9D30FED2}" type="pres">
      <dgm:prSet presAssocID="{CA4DFF3F-F887-4DC8-9126-F2A738A4F5A0}" presName="sibTrans" presStyleCnt="0"/>
      <dgm:spPr/>
    </dgm:pt>
    <dgm:pt modelId="{059B3952-D3B4-4126-A9F9-3FCF5A7E28C9}" type="pres">
      <dgm:prSet presAssocID="{56B8584E-2A2F-4EDF-9332-B1447299E34B}" presName="node" presStyleLbl="node1" presStyleIdx="5" presStyleCnt="18">
        <dgm:presLayoutVars>
          <dgm:bulletEnabled val="1"/>
        </dgm:presLayoutVars>
      </dgm:prSet>
      <dgm:spPr/>
    </dgm:pt>
    <dgm:pt modelId="{E5A1046B-8DB1-441E-A882-06A22D677CE4}" type="pres">
      <dgm:prSet presAssocID="{2B408721-38A5-480E-AA37-555F6AA48E69}" presName="sibTrans" presStyleCnt="0"/>
      <dgm:spPr/>
    </dgm:pt>
    <dgm:pt modelId="{FDFF738C-3FF4-4CCE-AB4F-A1EE6D155323}" type="pres">
      <dgm:prSet presAssocID="{D9512006-836D-47C7-A2B4-949E917B4336}" presName="node" presStyleLbl="node1" presStyleIdx="6" presStyleCnt="18">
        <dgm:presLayoutVars>
          <dgm:bulletEnabled val="1"/>
        </dgm:presLayoutVars>
      </dgm:prSet>
      <dgm:spPr/>
    </dgm:pt>
    <dgm:pt modelId="{A384BE91-4A83-47B4-B4E3-35DD08478AB0}" type="pres">
      <dgm:prSet presAssocID="{47AC093E-B6B8-4E3E-8C42-5C7CB8F20522}" presName="sibTrans" presStyleCnt="0"/>
      <dgm:spPr/>
    </dgm:pt>
    <dgm:pt modelId="{68BE201F-EB5A-41C9-B002-FF465DC6EF6D}" type="pres">
      <dgm:prSet presAssocID="{6E4A51BF-8787-4534-876D-D19E64404B7F}" presName="node" presStyleLbl="node1" presStyleIdx="7" presStyleCnt="18">
        <dgm:presLayoutVars>
          <dgm:bulletEnabled val="1"/>
        </dgm:presLayoutVars>
      </dgm:prSet>
      <dgm:spPr/>
    </dgm:pt>
    <dgm:pt modelId="{EB0FB94C-E07C-46EC-8388-664783F5B6BA}" type="pres">
      <dgm:prSet presAssocID="{A16F02B3-E281-4F7A-A00E-DCD05E75897E}" presName="sibTrans" presStyleCnt="0"/>
      <dgm:spPr/>
    </dgm:pt>
    <dgm:pt modelId="{7F76781B-475A-420A-8C84-86367DC40FBA}" type="pres">
      <dgm:prSet presAssocID="{B505AD98-8569-47DC-8FCB-71472118CC15}" presName="node" presStyleLbl="node1" presStyleIdx="8" presStyleCnt="18">
        <dgm:presLayoutVars>
          <dgm:bulletEnabled val="1"/>
        </dgm:presLayoutVars>
      </dgm:prSet>
      <dgm:spPr/>
    </dgm:pt>
    <dgm:pt modelId="{C53B1E25-4E55-4962-9D95-6A353416943F}" type="pres">
      <dgm:prSet presAssocID="{48E7D19F-1394-4249-A77C-65682FEA8307}" presName="sibTrans" presStyleCnt="0"/>
      <dgm:spPr/>
    </dgm:pt>
    <dgm:pt modelId="{63A72FD4-8896-4B83-B46A-BA39424364F9}" type="pres">
      <dgm:prSet presAssocID="{CA578120-9FA0-4CE4-B9E3-61101B55AEE9}" presName="node" presStyleLbl="node1" presStyleIdx="9" presStyleCnt="18">
        <dgm:presLayoutVars>
          <dgm:bulletEnabled val="1"/>
        </dgm:presLayoutVars>
      </dgm:prSet>
      <dgm:spPr/>
    </dgm:pt>
    <dgm:pt modelId="{E49A8918-4AD0-476B-A785-062A11F0C3FD}" type="pres">
      <dgm:prSet presAssocID="{719BD227-5D6E-48E5-9B5E-B9DCC2CB72CB}" presName="sibTrans" presStyleCnt="0"/>
      <dgm:spPr/>
    </dgm:pt>
    <dgm:pt modelId="{4E079A7C-2C85-4143-83EA-62198906EFDA}" type="pres">
      <dgm:prSet presAssocID="{C48048A8-33B8-43BD-BF27-68E96070365D}" presName="node" presStyleLbl="node1" presStyleIdx="10" presStyleCnt="18">
        <dgm:presLayoutVars>
          <dgm:bulletEnabled val="1"/>
        </dgm:presLayoutVars>
      </dgm:prSet>
      <dgm:spPr/>
    </dgm:pt>
    <dgm:pt modelId="{A72849BA-7ED3-4DBE-B88E-90F2C66BD81F}" type="pres">
      <dgm:prSet presAssocID="{926E1E47-95E7-42E8-81CC-BE80D74425DC}" presName="sibTrans" presStyleCnt="0"/>
      <dgm:spPr/>
    </dgm:pt>
    <dgm:pt modelId="{FB0268BE-EF5C-4710-A2A5-B06764D333B7}" type="pres">
      <dgm:prSet presAssocID="{1B7A7A66-6116-4321-8A89-D131BC3BAFD6}" presName="node" presStyleLbl="node1" presStyleIdx="11" presStyleCnt="18">
        <dgm:presLayoutVars>
          <dgm:bulletEnabled val="1"/>
        </dgm:presLayoutVars>
      </dgm:prSet>
      <dgm:spPr/>
    </dgm:pt>
    <dgm:pt modelId="{A56616C0-30EF-4B6A-991A-8B327AC3CCB9}" type="pres">
      <dgm:prSet presAssocID="{8C2645C1-F839-4896-91C4-9DE11A6A745E}" presName="sibTrans" presStyleCnt="0"/>
      <dgm:spPr/>
    </dgm:pt>
    <dgm:pt modelId="{EFD9B307-D166-49C7-A58D-8ADE5F54CC5F}" type="pres">
      <dgm:prSet presAssocID="{254B6B43-18FB-423F-A344-103481B964A5}" presName="node" presStyleLbl="node1" presStyleIdx="12" presStyleCnt="18">
        <dgm:presLayoutVars>
          <dgm:bulletEnabled val="1"/>
        </dgm:presLayoutVars>
      </dgm:prSet>
      <dgm:spPr/>
    </dgm:pt>
    <dgm:pt modelId="{421D2677-9B9B-433F-884B-8983921DD9C9}" type="pres">
      <dgm:prSet presAssocID="{853F6EAA-5901-46E1-B71D-460B2B1618DA}" presName="sibTrans" presStyleCnt="0"/>
      <dgm:spPr/>
    </dgm:pt>
    <dgm:pt modelId="{F56F31EB-62D5-4518-B341-3FBF4EF09E1F}" type="pres">
      <dgm:prSet presAssocID="{8375F2B4-7A79-46FF-8306-B2DC67E5E210}" presName="node" presStyleLbl="node1" presStyleIdx="13" presStyleCnt="18">
        <dgm:presLayoutVars>
          <dgm:bulletEnabled val="1"/>
        </dgm:presLayoutVars>
      </dgm:prSet>
      <dgm:spPr/>
    </dgm:pt>
    <dgm:pt modelId="{FE7425EE-0D4B-4034-B5A7-BDA81BB56095}" type="pres">
      <dgm:prSet presAssocID="{ACF9053D-2728-4B89-8BA7-59D99E52587A}" presName="sibTrans" presStyleCnt="0"/>
      <dgm:spPr/>
    </dgm:pt>
    <dgm:pt modelId="{60D7BC6B-BBAE-4F5A-A2AA-D9504D6B4306}" type="pres">
      <dgm:prSet presAssocID="{B9355F2E-C907-4B4F-8AD8-89DFE83E8E39}" presName="node" presStyleLbl="node1" presStyleIdx="14" presStyleCnt="18">
        <dgm:presLayoutVars>
          <dgm:bulletEnabled val="1"/>
        </dgm:presLayoutVars>
      </dgm:prSet>
      <dgm:spPr/>
    </dgm:pt>
    <dgm:pt modelId="{04E446E9-25D5-482F-82D8-9511D3CC2181}" type="pres">
      <dgm:prSet presAssocID="{C7941104-307F-4C5C-B12C-21CFC65F0081}" presName="sibTrans" presStyleCnt="0"/>
      <dgm:spPr/>
    </dgm:pt>
    <dgm:pt modelId="{4F8AB3B1-9C85-410B-952E-D2503EEE17A7}" type="pres">
      <dgm:prSet presAssocID="{8C6B1BAC-F520-4D8A-9C77-354058AA47B7}" presName="node" presStyleLbl="node1" presStyleIdx="15" presStyleCnt="18">
        <dgm:presLayoutVars>
          <dgm:bulletEnabled val="1"/>
        </dgm:presLayoutVars>
      </dgm:prSet>
      <dgm:spPr/>
    </dgm:pt>
    <dgm:pt modelId="{2C7937BB-B3CC-4A54-98E0-AEAD9D44184F}" type="pres">
      <dgm:prSet presAssocID="{49C5F40C-6D39-4515-B1EF-74FE313D0ABF}" presName="sibTrans" presStyleCnt="0"/>
      <dgm:spPr/>
    </dgm:pt>
    <dgm:pt modelId="{11D3BEE9-AB63-48B9-8C49-5F7A2F69FE74}" type="pres">
      <dgm:prSet presAssocID="{003F38C4-8C5C-4602-A8AE-C1F0D764005D}" presName="node" presStyleLbl="node1" presStyleIdx="16" presStyleCnt="18">
        <dgm:presLayoutVars>
          <dgm:bulletEnabled val="1"/>
        </dgm:presLayoutVars>
      </dgm:prSet>
      <dgm:spPr/>
    </dgm:pt>
    <dgm:pt modelId="{D46B1EE6-03CA-4A49-B91F-819AEE035EB0}" type="pres">
      <dgm:prSet presAssocID="{47D8F352-AA24-4818-8F26-C13A0B91847B}" presName="sibTrans" presStyleCnt="0"/>
      <dgm:spPr/>
    </dgm:pt>
    <dgm:pt modelId="{7937698F-E987-4680-8967-CF4252CFA283}" type="pres">
      <dgm:prSet presAssocID="{4324C4A1-47C0-4D96-B833-2C89006AB58A}" presName="node" presStyleLbl="node1" presStyleIdx="17" presStyleCnt="18">
        <dgm:presLayoutVars>
          <dgm:bulletEnabled val="1"/>
        </dgm:presLayoutVars>
      </dgm:prSet>
      <dgm:spPr/>
    </dgm:pt>
  </dgm:ptLst>
  <dgm:cxnLst>
    <dgm:cxn modelId="{B5E5F200-5287-454F-92C9-37BA561A0E05}" type="presOf" srcId="{74EDE7B5-AE96-4425-9BBB-3862B30B4CBF}" destId="{5A4B22F5-9A12-41CC-9D06-96857F4DB9D0}" srcOrd="0" destOrd="0" presId="urn:microsoft.com/office/officeart/2005/8/layout/default"/>
    <dgm:cxn modelId="{916E6D01-FEAE-46C7-A7A8-609279D26C24}" srcId="{74EDE7B5-AE96-4425-9BBB-3862B30B4CBF}" destId="{8C6B1BAC-F520-4D8A-9C77-354058AA47B7}" srcOrd="15" destOrd="0" parTransId="{75331182-274D-493A-90EA-410C8D1B93D6}" sibTransId="{49C5F40C-6D39-4515-B1EF-74FE313D0ABF}"/>
    <dgm:cxn modelId="{D1BC280B-281B-4F24-8C39-082BDA0C8BB0}" srcId="{74EDE7B5-AE96-4425-9BBB-3862B30B4CBF}" destId="{6E4A51BF-8787-4534-876D-D19E64404B7F}" srcOrd="7" destOrd="0" parTransId="{1DA1F2FD-5818-48D6-A256-C7BDDC4B4363}" sibTransId="{A16F02B3-E281-4F7A-A00E-DCD05E75897E}"/>
    <dgm:cxn modelId="{F0F0470B-90EF-4363-BF90-A966E8B4480B}" type="presOf" srcId="{B9355F2E-C907-4B4F-8AD8-89DFE83E8E39}" destId="{60D7BC6B-BBAE-4F5A-A2AA-D9504D6B4306}" srcOrd="0" destOrd="0" presId="urn:microsoft.com/office/officeart/2005/8/layout/default"/>
    <dgm:cxn modelId="{43C1B314-7A91-42DC-B12A-749FD30080CE}" type="presOf" srcId="{4324C4A1-47C0-4D96-B833-2C89006AB58A}" destId="{7937698F-E987-4680-8967-CF4252CFA283}" srcOrd="0" destOrd="0" presId="urn:microsoft.com/office/officeart/2005/8/layout/default"/>
    <dgm:cxn modelId="{5859051C-13FA-4D3E-A5A5-FAE5F4294EBD}" srcId="{74EDE7B5-AE96-4425-9BBB-3862B30B4CBF}" destId="{B9355F2E-C907-4B4F-8AD8-89DFE83E8E39}" srcOrd="14" destOrd="0" parTransId="{383A1601-D422-44D0-9C8E-722C2DA8332C}" sibTransId="{C7941104-307F-4C5C-B12C-21CFC65F0081}"/>
    <dgm:cxn modelId="{77F9281E-D5B2-4159-9A91-C3B2A170626C}" type="presOf" srcId="{6E4A51BF-8787-4534-876D-D19E64404B7F}" destId="{68BE201F-EB5A-41C9-B002-FF465DC6EF6D}" srcOrd="0" destOrd="0" presId="urn:microsoft.com/office/officeart/2005/8/layout/default"/>
    <dgm:cxn modelId="{68CE251F-67F9-45E3-85F3-42DF17A4C68C}" type="presOf" srcId="{8375F2B4-7A79-46FF-8306-B2DC67E5E210}" destId="{F56F31EB-62D5-4518-B341-3FBF4EF09E1F}" srcOrd="0" destOrd="0" presId="urn:microsoft.com/office/officeart/2005/8/layout/default"/>
    <dgm:cxn modelId="{A09BCB20-9E21-491B-A64B-D13B80DDEBCB}" srcId="{74EDE7B5-AE96-4425-9BBB-3862B30B4CBF}" destId="{A04FF178-C551-4EDC-B299-67151F831A16}" srcOrd="4" destOrd="0" parTransId="{E129000C-0E52-4FF3-8D23-02CDFCEB29FD}" sibTransId="{CA4DFF3F-F887-4DC8-9126-F2A738A4F5A0}"/>
    <dgm:cxn modelId="{3AD44024-713D-4088-8A3E-29D335F97A00}" srcId="{74EDE7B5-AE96-4425-9BBB-3862B30B4CBF}" destId="{3B440CFF-2C42-4756-8ECB-C37164DC050B}" srcOrd="1" destOrd="0" parTransId="{371AD078-E2DF-4551-9763-D44E7A5F53B7}" sibTransId="{428E99A4-3F2D-4BB2-946D-8D6DE9851461}"/>
    <dgm:cxn modelId="{C944D025-3CDA-40D0-B45C-A57987009907}" type="presOf" srcId="{CA578120-9FA0-4CE4-B9E3-61101B55AEE9}" destId="{63A72FD4-8896-4B83-B46A-BA39424364F9}" srcOrd="0" destOrd="0" presId="urn:microsoft.com/office/officeart/2005/8/layout/default"/>
    <dgm:cxn modelId="{387B3F27-57A1-4E76-8CE6-93EA54F82DF0}" type="presOf" srcId="{A04FF178-C551-4EDC-B299-67151F831A16}" destId="{CCBC766C-09EC-4ABD-86E9-D5B397386BA9}" srcOrd="0" destOrd="0" presId="urn:microsoft.com/office/officeart/2005/8/layout/default"/>
    <dgm:cxn modelId="{EB206D29-E54B-41B5-88D5-9250AB822E7F}" srcId="{74EDE7B5-AE96-4425-9BBB-3862B30B4CBF}" destId="{D9512006-836D-47C7-A2B4-949E917B4336}" srcOrd="6" destOrd="0" parTransId="{218B23CA-B612-4411-8B18-D98A2C20283E}" sibTransId="{47AC093E-B6B8-4E3E-8C42-5C7CB8F20522}"/>
    <dgm:cxn modelId="{375FF829-D409-44F3-B19A-D7A71DD1FAB2}" srcId="{74EDE7B5-AE96-4425-9BBB-3862B30B4CBF}" destId="{56B8584E-2A2F-4EDF-9332-B1447299E34B}" srcOrd="5" destOrd="0" parTransId="{CA0C1209-84AD-41E3-9FE6-99242CE9E37B}" sibTransId="{2B408721-38A5-480E-AA37-555F6AA48E69}"/>
    <dgm:cxn modelId="{418B9F3B-479A-40D6-90DC-C2AC87737DE1}" srcId="{74EDE7B5-AE96-4425-9BBB-3862B30B4CBF}" destId="{F2E4982D-D55C-43F3-9CE1-E9D907AB0A14}" srcOrd="2" destOrd="0" parTransId="{6FE16DBA-2D13-4D54-8C6F-3F8381EFEB28}" sibTransId="{911003FE-9278-4285-9F6C-97F87EA5CA54}"/>
    <dgm:cxn modelId="{3E4F663F-EA17-4B17-BD4B-1CC84ED11ADE}" srcId="{74EDE7B5-AE96-4425-9BBB-3862B30B4CBF}" destId="{8375F2B4-7A79-46FF-8306-B2DC67E5E210}" srcOrd="13" destOrd="0" parTransId="{81103E23-4332-4F72-9B50-8E16255096EE}" sibTransId="{ACF9053D-2728-4B89-8BA7-59D99E52587A}"/>
    <dgm:cxn modelId="{16F3965F-EB69-4F92-AEF2-BB96C8975A00}" srcId="{74EDE7B5-AE96-4425-9BBB-3862B30B4CBF}" destId="{CA578120-9FA0-4CE4-B9E3-61101B55AEE9}" srcOrd="9" destOrd="0" parTransId="{A5530467-3243-4CCB-92FB-BA1F1247EAC1}" sibTransId="{719BD227-5D6E-48E5-9B5E-B9DCC2CB72CB}"/>
    <dgm:cxn modelId="{47723049-E257-4087-B2EE-EFDB47733015}" type="presOf" srcId="{1AA19BF4-462F-4AF1-A767-12EAE63A129E}" destId="{BE5BAB21-79D1-44C7-A962-A341BD49751B}" srcOrd="0" destOrd="0" presId="urn:microsoft.com/office/officeart/2005/8/layout/default"/>
    <dgm:cxn modelId="{3F4E7E49-E0BE-44A2-9894-42A8D04144EB}" type="presOf" srcId="{C48048A8-33B8-43BD-BF27-68E96070365D}" destId="{4E079A7C-2C85-4143-83EA-62198906EFDA}" srcOrd="0" destOrd="0" presId="urn:microsoft.com/office/officeart/2005/8/layout/default"/>
    <dgm:cxn modelId="{9F5EA474-E521-4AAB-A765-7A3266FCB415}" type="presOf" srcId="{DFC3C892-2AD1-447C-9731-4519F2E278BD}" destId="{97E58827-A83B-480B-B6F1-A3759AFC49C3}" srcOrd="0" destOrd="0" presId="urn:microsoft.com/office/officeart/2005/8/layout/default"/>
    <dgm:cxn modelId="{0034E778-B7B2-450F-95C8-282FE526F44B}" type="presOf" srcId="{D9512006-836D-47C7-A2B4-949E917B4336}" destId="{FDFF738C-3FF4-4CCE-AB4F-A1EE6D155323}" srcOrd="0" destOrd="0" presId="urn:microsoft.com/office/officeart/2005/8/layout/default"/>
    <dgm:cxn modelId="{CA4A4580-1D40-4C5F-BE22-96CF4941D3A7}" srcId="{74EDE7B5-AE96-4425-9BBB-3862B30B4CBF}" destId="{1AA19BF4-462F-4AF1-A767-12EAE63A129E}" srcOrd="0" destOrd="0" parTransId="{D6A2B300-DA82-446A-9754-CAAFA01F9EA0}" sibTransId="{AB7AE154-3204-437B-BCA3-77985DD49570}"/>
    <dgm:cxn modelId="{A5A55D84-E7D5-44CE-84FC-746AFC4F8999}" type="presOf" srcId="{254B6B43-18FB-423F-A344-103481B964A5}" destId="{EFD9B307-D166-49C7-A58D-8ADE5F54CC5F}" srcOrd="0" destOrd="0" presId="urn:microsoft.com/office/officeart/2005/8/layout/default"/>
    <dgm:cxn modelId="{D7000887-9116-4961-B85C-D462011A4941}" srcId="{74EDE7B5-AE96-4425-9BBB-3862B30B4CBF}" destId="{C48048A8-33B8-43BD-BF27-68E96070365D}" srcOrd="10" destOrd="0" parTransId="{A912EB97-6873-429F-9F6E-9FAB7F796CFF}" sibTransId="{926E1E47-95E7-42E8-81CC-BE80D74425DC}"/>
    <dgm:cxn modelId="{16678F88-423B-4A94-A1AB-43680B66D0BA}" type="presOf" srcId="{B505AD98-8569-47DC-8FCB-71472118CC15}" destId="{7F76781B-475A-420A-8C84-86367DC40FBA}" srcOrd="0" destOrd="0" presId="urn:microsoft.com/office/officeart/2005/8/layout/default"/>
    <dgm:cxn modelId="{BDA2468E-FAA2-4368-A9BD-DFAF35A330CC}" type="presOf" srcId="{56B8584E-2A2F-4EDF-9332-B1447299E34B}" destId="{059B3952-D3B4-4126-A9F9-3FCF5A7E28C9}" srcOrd="0" destOrd="0" presId="urn:microsoft.com/office/officeart/2005/8/layout/default"/>
    <dgm:cxn modelId="{35D56498-2646-4E28-B340-D44144D072FF}" srcId="{74EDE7B5-AE96-4425-9BBB-3862B30B4CBF}" destId="{003F38C4-8C5C-4602-A8AE-C1F0D764005D}" srcOrd="16" destOrd="0" parTransId="{8D99DFD1-5BE9-422F-AB4F-8C61C2C9C453}" sibTransId="{47D8F352-AA24-4818-8F26-C13A0B91847B}"/>
    <dgm:cxn modelId="{B821219A-A588-4049-B6AA-6797EC6FDC4A}" type="presOf" srcId="{003F38C4-8C5C-4602-A8AE-C1F0D764005D}" destId="{11D3BEE9-AB63-48B9-8C49-5F7A2F69FE74}" srcOrd="0" destOrd="0" presId="urn:microsoft.com/office/officeart/2005/8/layout/default"/>
    <dgm:cxn modelId="{9D5CFFA3-7EF8-4D6D-9FC7-5351A557305B}" srcId="{74EDE7B5-AE96-4425-9BBB-3862B30B4CBF}" destId="{254B6B43-18FB-423F-A344-103481B964A5}" srcOrd="12" destOrd="0" parTransId="{EBCF62A6-14C9-4E92-AF76-6D2495F02841}" sibTransId="{853F6EAA-5901-46E1-B71D-460B2B1618DA}"/>
    <dgm:cxn modelId="{219FBBAC-A43F-471F-A145-2EDCAB5F5A23}" type="presOf" srcId="{1B7A7A66-6116-4321-8A89-D131BC3BAFD6}" destId="{FB0268BE-EF5C-4710-A2A5-B06764D333B7}" srcOrd="0" destOrd="0" presId="urn:microsoft.com/office/officeart/2005/8/layout/default"/>
    <dgm:cxn modelId="{278ABFAF-4371-4D7F-8282-1D1F556E6C82}" srcId="{74EDE7B5-AE96-4425-9BBB-3862B30B4CBF}" destId="{1B7A7A66-6116-4321-8A89-D131BC3BAFD6}" srcOrd="11" destOrd="0" parTransId="{C702BB95-5E86-45FE-A453-24717F9223FD}" sibTransId="{8C2645C1-F839-4896-91C4-9DE11A6A745E}"/>
    <dgm:cxn modelId="{191F42B3-C99A-452B-8240-777A7DB8FACE}" srcId="{74EDE7B5-AE96-4425-9BBB-3862B30B4CBF}" destId="{DFC3C892-2AD1-447C-9731-4519F2E278BD}" srcOrd="3" destOrd="0" parTransId="{28D04516-189B-4FC7-8152-5F479B45DDDC}" sibTransId="{138CA3F9-15C4-4532-946F-1D69766CD3B9}"/>
    <dgm:cxn modelId="{7B76EDC7-A34D-4DEE-9FD1-D327E7221B32}" type="presOf" srcId="{8C6B1BAC-F520-4D8A-9C77-354058AA47B7}" destId="{4F8AB3B1-9C85-410B-952E-D2503EEE17A7}" srcOrd="0" destOrd="0" presId="urn:microsoft.com/office/officeart/2005/8/layout/default"/>
    <dgm:cxn modelId="{39E13DC9-FE73-490A-AC27-2C99CC385FF8}" type="presOf" srcId="{3B440CFF-2C42-4756-8ECB-C37164DC050B}" destId="{5390EF47-028B-440A-9E93-57168A3C06B8}" srcOrd="0" destOrd="0" presId="urn:microsoft.com/office/officeart/2005/8/layout/default"/>
    <dgm:cxn modelId="{EFFCC4D4-13D4-4535-A323-2A9FD2BF84DA}" srcId="{74EDE7B5-AE96-4425-9BBB-3862B30B4CBF}" destId="{B505AD98-8569-47DC-8FCB-71472118CC15}" srcOrd="8" destOrd="0" parTransId="{2B762170-C066-4581-B1D3-DC7A5E2A910B}" sibTransId="{48E7D19F-1394-4249-A77C-65682FEA8307}"/>
    <dgm:cxn modelId="{D42BAFD6-0B41-4EB8-9CCF-3C85E600CFD3}" type="presOf" srcId="{F2E4982D-D55C-43F3-9CE1-E9D907AB0A14}" destId="{3FB301D3-31B7-40C3-B833-A20D1E0FA2B8}" srcOrd="0" destOrd="0" presId="urn:microsoft.com/office/officeart/2005/8/layout/default"/>
    <dgm:cxn modelId="{6EF243E0-2E85-43C0-9A6F-404714BDAF4D}" srcId="{74EDE7B5-AE96-4425-9BBB-3862B30B4CBF}" destId="{4324C4A1-47C0-4D96-B833-2C89006AB58A}" srcOrd="17" destOrd="0" parTransId="{225034B5-484F-4043-BE56-4C517716FA3E}" sibTransId="{586ADCBF-E576-4302-9075-F89081EE03F8}"/>
    <dgm:cxn modelId="{F580120C-5E5D-4026-8E92-905CA4805A57}" type="presParOf" srcId="{5A4B22F5-9A12-41CC-9D06-96857F4DB9D0}" destId="{BE5BAB21-79D1-44C7-A962-A341BD49751B}" srcOrd="0" destOrd="0" presId="urn:microsoft.com/office/officeart/2005/8/layout/default"/>
    <dgm:cxn modelId="{94898E9B-ED56-4DC7-BF14-7F3F851DC9C3}" type="presParOf" srcId="{5A4B22F5-9A12-41CC-9D06-96857F4DB9D0}" destId="{2672ACB2-1759-4341-B240-A9102383EABA}" srcOrd="1" destOrd="0" presId="urn:microsoft.com/office/officeart/2005/8/layout/default"/>
    <dgm:cxn modelId="{CEACAB25-BD81-4A4B-AED9-730C19A337A1}" type="presParOf" srcId="{5A4B22F5-9A12-41CC-9D06-96857F4DB9D0}" destId="{5390EF47-028B-440A-9E93-57168A3C06B8}" srcOrd="2" destOrd="0" presId="urn:microsoft.com/office/officeart/2005/8/layout/default"/>
    <dgm:cxn modelId="{E0F75791-C56E-4F82-9E4C-D9D46FF75932}" type="presParOf" srcId="{5A4B22F5-9A12-41CC-9D06-96857F4DB9D0}" destId="{29DC4CA0-F87B-425D-B91D-5E5A4F98DBBE}" srcOrd="3" destOrd="0" presId="urn:microsoft.com/office/officeart/2005/8/layout/default"/>
    <dgm:cxn modelId="{00274F2A-C9F1-4990-825B-F00DDA011A3A}" type="presParOf" srcId="{5A4B22F5-9A12-41CC-9D06-96857F4DB9D0}" destId="{3FB301D3-31B7-40C3-B833-A20D1E0FA2B8}" srcOrd="4" destOrd="0" presId="urn:microsoft.com/office/officeart/2005/8/layout/default"/>
    <dgm:cxn modelId="{0C080EE2-B811-457C-900A-618D042AEA67}" type="presParOf" srcId="{5A4B22F5-9A12-41CC-9D06-96857F4DB9D0}" destId="{8ABE0585-3F45-469B-8617-16E2F41DD2DB}" srcOrd="5" destOrd="0" presId="urn:microsoft.com/office/officeart/2005/8/layout/default"/>
    <dgm:cxn modelId="{A34A94EA-39CA-49EB-BFA4-502EBC3BA45F}" type="presParOf" srcId="{5A4B22F5-9A12-41CC-9D06-96857F4DB9D0}" destId="{97E58827-A83B-480B-B6F1-A3759AFC49C3}" srcOrd="6" destOrd="0" presId="urn:microsoft.com/office/officeart/2005/8/layout/default"/>
    <dgm:cxn modelId="{898DB015-0D88-4EE6-B0B8-E1591145B13B}" type="presParOf" srcId="{5A4B22F5-9A12-41CC-9D06-96857F4DB9D0}" destId="{23CBB477-B4C1-4E3C-A498-B9D7606186A9}" srcOrd="7" destOrd="0" presId="urn:microsoft.com/office/officeart/2005/8/layout/default"/>
    <dgm:cxn modelId="{2D083276-2A63-4265-A7C6-F0FBE3493034}" type="presParOf" srcId="{5A4B22F5-9A12-41CC-9D06-96857F4DB9D0}" destId="{CCBC766C-09EC-4ABD-86E9-D5B397386BA9}" srcOrd="8" destOrd="0" presId="urn:microsoft.com/office/officeart/2005/8/layout/default"/>
    <dgm:cxn modelId="{AB9B9680-D9F0-4EB7-A973-11EB5882053D}" type="presParOf" srcId="{5A4B22F5-9A12-41CC-9D06-96857F4DB9D0}" destId="{C6E4A7CB-2A55-49F0-8D7E-47AA9D30FED2}" srcOrd="9" destOrd="0" presId="urn:microsoft.com/office/officeart/2005/8/layout/default"/>
    <dgm:cxn modelId="{6CCC46F7-BEB7-4C08-BAE7-EEFA1F629DC4}" type="presParOf" srcId="{5A4B22F5-9A12-41CC-9D06-96857F4DB9D0}" destId="{059B3952-D3B4-4126-A9F9-3FCF5A7E28C9}" srcOrd="10" destOrd="0" presId="urn:microsoft.com/office/officeart/2005/8/layout/default"/>
    <dgm:cxn modelId="{FB59559B-0138-45CA-86E6-35A962B6BC28}" type="presParOf" srcId="{5A4B22F5-9A12-41CC-9D06-96857F4DB9D0}" destId="{E5A1046B-8DB1-441E-A882-06A22D677CE4}" srcOrd="11" destOrd="0" presId="urn:microsoft.com/office/officeart/2005/8/layout/default"/>
    <dgm:cxn modelId="{4B50FA04-4345-4D6D-8D95-DFAF37BA43D4}" type="presParOf" srcId="{5A4B22F5-9A12-41CC-9D06-96857F4DB9D0}" destId="{FDFF738C-3FF4-4CCE-AB4F-A1EE6D155323}" srcOrd="12" destOrd="0" presId="urn:microsoft.com/office/officeart/2005/8/layout/default"/>
    <dgm:cxn modelId="{E792B41F-37F3-4BE1-8F39-A4452D0581B4}" type="presParOf" srcId="{5A4B22F5-9A12-41CC-9D06-96857F4DB9D0}" destId="{A384BE91-4A83-47B4-B4E3-35DD08478AB0}" srcOrd="13" destOrd="0" presId="urn:microsoft.com/office/officeart/2005/8/layout/default"/>
    <dgm:cxn modelId="{55BEBC65-D34C-4457-9413-CA15DE150FD3}" type="presParOf" srcId="{5A4B22F5-9A12-41CC-9D06-96857F4DB9D0}" destId="{68BE201F-EB5A-41C9-B002-FF465DC6EF6D}" srcOrd="14" destOrd="0" presId="urn:microsoft.com/office/officeart/2005/8/layout/default"/>
    <dgm:cxn modelId="{26B94D5C-10D7-4585-983F-058C1F5F6F5B}" type="presParOf" srcId="{5A4B22F5-9A12-41CC-9D06-96857F4DB9D0}" destId="{EB0FB94C-E07C-46EC-8388-664783F5B6BA}" srcOrd="15" destOrd="0" presId="urn:microsoft.com/office/officeart/2005/8/layout/default"/>
    <dgm:cxn modelId="{E9C9FD3E-CC4A-466C-AB3D-F044E39D7753}" type="presParOf" srcId="{5A4B22F5-9A12-41CC-9D06-96857F4DB9D0}" destId="{7F76781B-475A-420A-8C84-86367DC40FBA}" srcOrd="16" destOrd="0" presId="urn:microsoft.com/office/officeart/2005/8/layout/default"/>
    <dgm:cxn modelId="{4AE4FBDF-18D0-4018-996A-905F30B52C1A}" type="presParOf" srcId="{5A4B22F5-9A12-41CC-9D06-96857F4DB9D0}" destId="{C53B1E25-4E55-4962-9D95-6A353416943F}" srcOrd="17" destOrd="0" presId="urn:microsoft.com/office/officeart/2005/8/layout/default"/>
    <dgm:cxn modelId="{AB258C76-D72D-4244-91FC-180A987D638C}" type="presParOf" srcId="{5A4B22F5-9A12-41CC-9D06-96857F4DB9D0}" destId="{63A72FD4-8896-4B83-B46A-BA39424364F9}" srcOrd="18" destOrd="0" presId="urn:microsoft.com/office/officeart/2005/8/layout/default"/>
    <dgm:cxn modelId="{F7B2DE48-A1B4-4553-89E0-A7AF937EB220}" type="presParOf" srcId="{5A4B22F5-9A12-41CC-9D06-96857F4DB9D0}" destId="{E49A8918-4AD0-476B-A785-062A11F0C3FD}" srcOrd="19" destOrd="0" presId="urn:microsoft.com/office/officeart/2005/8/layout/default"/>
    <dgm:cxn modelId="{8081969F-9FF8-47C1-88FE-4A5778B4DFE9}" type="presParOf" srcId="{5A4B22F5-9A12-41CC-9D06-96857F4DB9D0}" destId="{4E079A7C-2C85-4143-83EA-62198906EFDA}" srcOrd="20" destOrd="0" presId="urn:microsoft.com/office/officeart/2005/8/layout/default"/>
    <dgm:cxn modelId="{25F08B40-689D-4A5A-821F-E8DE952DE214}" type="presParOf" srcId="{5A4B22F5-9A12-41CC-9D06-96857F4DB9D0}" destId="{A72849BA-7ED3-4DBE-B88E-90F2C66BD81F}" srcOrd="21" destOrd="0" presId="urn:microsoft.com/office/officeart/2005/8/layout/default"/>
    <dgm:cxn modelId="{FFC56752-8DB1-499B-8CE1-6AC59EE64C06}" type="presParOf" srcId="{5A4B22F5-9A12-41CC-9D06-96857F4DB9D0}" destId="{FB0268BE-EF5C-4710-A2A5-B06764D333B7}" srcOrd="22" destOrd="0" presId="urn:microsoft.com/office/officeart/2005/8/layout/default"/>
    <dgm:cxn modelId="{90E045DE-C721-4958-9F48-22DDF2566E81}" type="presParOf" srcId="{5A4B22F5-9A12-41CC-9D06-96857F4DB9D0}" destId="{A56616C0-30EF-4B6A-991A-8B327AC3CCB9}" srcOrd="23" destOrd="0" presId="urn:microsoft.com/office/officeart/2005/8/layout/default"/>
    <dgm:cxn modelId="{D1B2E1CD-2E09-47B0-8A14-9B3AD5F0C3EA}" type="presParOf" srcId="{5A4B22F5-9A12-41CC-9D06-96857F4DB9D0}" destId="{EFD9B307-D166-49C7-A58D-8ADE5F54CC5F}" srcOrd="24" destOrd="0" presId="urn:microsoft.com/office/officeart/2005/8/layout/default"/>
    <dgm:cxn modelId="{7B34706E-9211-447A-8197-C9606B525B73}" type="presParOf" srcId="{5A4B22F5-9A12-41CC-9D06-96857F4DB9D0}" destId="{421D2677-9B9B-433F-884B-8983921DD9C9}" srcOrd="25" destOrd="0" presId="urn:microsoft.com/office/officeart/2005/8/layout/default"/>
    <dgm:cxn modelId="{18CDA848-7540-4BBC-BBF1-0239AB7E8458}" type="presParOf" srcId="{5A4B22F5-9A12-41CC-9D06-96857F4DB9D0}" destId="{F56F31EB-62D5-4518-B341-3FBF4EF09E1F}" srcOrd="26" destOrd="0" presId="urn:microsoft.com/office/officeart/2005/8/layout/default"/>
    <dgm:cxn modelId="{24EC894B-5B29-40F8-8698-EE74D192728E}" type="presParOf" srcId="{5A4B22F5-9A12-41CC-9D06-96857F4DB9D0}" destId="{FE7425EE-0D4B-4034-B5A7-BDA81BB56095}" srcOrd="27" destOrd="0" presId="urn:microsoft.com/office/officeart/2005/8/layout/default"/>
    <dgm:cxn modelId="{3890098A-3E7B-4F51-A0E6-EF61BDB37F06}" type="presParOf" srcId="{5A4B22F5-9A12-41CC-9D06-96857F4DB9D0}" destId="{60D7BC6B-BBAE-4F5A-A2AA-D9504D6B4306}" srcOrd="28" destOrd="0" presId="urn:microsoft.com/office/officeart/2005/8/layout/default"/>
    <dgm:cxn modelId="{96583E5E-89B8-4704-B8FC-44C1460D76C9}" type="presParOf" srcId="{5A4B22F5-9A12-41CC-9D06-96857F4DB9D0}" destId="{04E446E9-25D5-482F-82D8-9511D3CC2181}" srcOrd="29" destOrd="0" presId="urn:microsoft.com/office/officeart/2005/8/layout/default"/>
    <dgm:cxn modelId="{BC3C41E8-6C2D-4AE4-9254-A4F0DBDCC4B9}" type="presParOf" srcId="{5A4B22F5-9A12-41CC-9D06-96857F4DB9D0}" destId="{4F8AB3B1-9C85-410B-952E-D2503EEE17A7}" srcOrd="30" destOrd="0" presId="urn:microsoft.com/office/officeart/2005/8/layout/default"/>
    <dgm:cxn modelId="{7680F27E-CEE4-4085-9E96-731D2F9E5A12}" type="presParOf" srcId="{5A4B22F5-9A12-41CC-9D06-96857F4DB9D0}" destId="{2C7937BB-B3CC-4A54-98E0-AEAD9D44184F}" srcOrd="31" destOrd="0" presId="urn:microsoft.com/office/officeart/2005/8/layout/default"/>
    <dgm:cxn modelId="{68FA3161-1838-4D37-A5C5-D8222FC25B29}" type="presParOf" srcId="{5A4B22F5-9A12-41CC-9D06-96857F4DB9D0}" destId="{11D3BEE9-AB63-48B9-8C49-5F7A2F69FE74}" srcOrd="32" destOrd="0" presId="urn:microsoft.com/office/officeart/2005/8/layout/default"/>
    <dgm:cxn modelId="{E19AFDD3-86FD-46D1-B93B-0B3D02198B3A}" type="presParOf" srcId="{5A4B22F5-9A12-41CC-9D06-96857F4DB9D0}" destId="{D46B1EE6-03CA-4A49-B91F-819AEE035EB0}" srcOrd="33" destOrd="0" presId="urn:microsoft.com/office/officeart/2005/8/layout/default"/>
    <dgm:cxn modelId="{57C9CE9A-5467-4BF2-8742-89238B76B620}" type="presParOf" srcId="{5A4B22F5-9A12-41CC-9D06-96857F4DB9D0}" destId="{7937698F-E987-4680-8967-CF4252CFA283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34A2F-C80C-405C-9136-BEB6DD55DC9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258C4B-75FB-4A4C-BF88-FFF0C92B7C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Protocol support &amp; International Media</a:t>
          </a:r>
        </a:p>
      </dgm:t>
    </dgm:pt>
    <dgm:pt modelId="{82CD4C4D-0DD2-4333-AC8A-1D71709C030A}" type="parTrans" cxnId="{4A1400A0-0E0F-4B65-9CF1-DF1CB60DD59E}">
      <dgm:prSet/>
      <dgm:spPr/>
      <dgm:t>
        <a:bodyPr/>
        <a:lstStyle/>
        <a:p>
          <a:endParaRPr lang="en-US"/>
        </a:p>
      </dgm:t>
    </dgm:pt>
    <dgm:pt modelId="{BFB700EC-1BA9-4E9B-9F9D-EF741744E245}" type="sibTrans" cxnId="{4A1400A0-0E0F-4B65-9CF1-DF1CB60DD5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9E8F39-28E4-4407-9668-83567C84B5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Delhi chapters of Ambassadors</a:t>
          </a:r>
        </a:p>
      </dgm:t>
    </dgm:pt>
    <dgm:pt modelId="{04383136-569B-4E1A-8624-8BFF3AA76EB0}" type="parTrans" cxnId="{DE2D020F-BF0B-4B5A-B207-C9273BD3A54A}">
      <dgm:prSet/>
      <dgm:spPr/>
      <dgm:t>
        <a:bodyPr/>
        <a:lstStyle/>
        <a:p>
          <a:endParaRPr lang="en-US"/>
        </a:p>
      </dgm:t>
    </dgm:pt>
    <dgm:pt modelId="{1DF6791A-3BC4-4845-8E57-A16186EF9571}" type="sibTrans" cxnId="{DE2D020F-BF0B-4B5A-B207-C9273BD3A5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6319F0-63C3-4256-9963-B8F16FA8F0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Identification of Heads of State to be invited</a:t>
          </a:r>
        </a:p>
      </dgm:t>
    </dgm:pt>
    <dgm:pt modelId="{C9AEEC71-7816-4E28-AD74-C573F2A6B9C6}" type="parTrans" cxnId="{170723C6-FC69-4F31-9244-73D0809AD5F2}">
      <dgm:prSet/>
      <dgm:spPr/>
      <dgm:t>
        <a:bodyPr/>
        <a:lstStyle/>
        <a:p>
          <a:endParaRPr lang="en-US"/>
        </a:p>
      </dgm:t>
    </dgm:pt>
    <dgm:pt modelId="{8F485350-92D9-4FCC-86DE-B61AA992922E}" type="sibTrans" cxnId="{170723C6-FC69-4F31-9244-73D0809AD5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DA3BC9-35FD-40AD-B308-618191BEE6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 call meeting with Ambassadors of East and West to push their country delegation</a:t>
          </a:r>
        </a:p>
      </dgm:t>
    </dgm:pt>
    <dgm:pt modelId="{B5FF716E-B79D-45BB-82BC-55E4516C7D8F}" type="parTrans" cxnId="{D049088F-9D06-440B-AC65-BDC3D4F61E72}">
      <dgm:prSet/>
      <dgm:spPr/>
      <dgm:t>
        <a:bodyPr/>
        <a:lstStyle/>
        <a:p>
          <a:endParaRPr lang="en-US"/>
        </a:p>
      </dgm:t>
    </dgm:pt>
    <dgm:pt modelId="{2ED4FA4B-BD34-4718-9EA3-98F45E44F2D2}" type="sibTrans" cxnId="{D049088F-9D06-440B-AC65-BDC3D4F61E72}">
      <dgm:prSet/>
      <dgm:spPr/>
      <dgm:t>
        <a:bodyPr/>
        <a:lstStyle/>
        <a:p>
          <a:endParaRPr lang="en-US"/>
        </a:p>
      </dgm:t>
    </dgm:pt>
    <dgm:pt modelId="{87347877-9E5B-4F4A-8638-2B70142A8AB8}" type="pres">
      <dgm:prSet presAssocID="{1E534A2F-C80C-405C-9136-BEB6DD55DC9C}" presName="root" presStyleCnt="0">
        <dgm:presLayoutVars>
          <dgm:dir/>
          <dgm:resizeHandles val="exact"/>
        </dgm:presLayoutVars>
      </dgm:prSet>
      <dgm:spPr/>
    </dgm:pt>
    <dgm:pt modelId="{E1AF5E7E-C6FF-4050-A1FA-0F7537EA24B6}" type="pres">
      <dgm:prSet presAssocID="{1E534A2F-C80C-405C-9136-BEB6DD55DC9C}" presName="container" presStyleCnt="0">
        <dgm:presLayoutVars>
          <dgm:dir/>
          <dgm:resizeHandles val="exact"/>
        </dgm:presLayoutVars>
      </dgm:prSet>
      <dgm:spPr/>
    </dgm:pt>
    <dgm:pt modelId="{B09CB11A-8C1A-4DB4-B506-BDA700BFCA41}" type="pres">
      <dgm:prSet presAssocID="{21258C4B-75FB-4A4C-BF88-FFF0C92B7C24}" presName="compNode" presStyleCnt="0"/>
      <dgm:spPr/>
    </dgm:pt>
    <dgm:pt modelId="{62DE9BCA-673D-4954-B583-C09A3C33C6C2}" type="pres">
      <dgm:prSet presAssocID="{21258C4B-75FB-4A4C-BF88-FFF0C92B7C24}" presName="iconBgRect" presStyleLbl="bgShp" presStyleIdx="0" presStyleCnt="4"/>
      <dgm:spPr/>
    </dgm:pt>
    <dgm:pt modelId="{FCA233D1-C6E0-4411-947F-EB0229697F8E}" type="pres">
      <dgm:prSet presAssocID="{21258C4B-75FB-4A4C-BF88-FFF0C92B7C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7856552-9ED6-495D-9512-B5CAC0E3D1B0}" type="pres">
      <dgm:prSet presAssocID="{21258C4B-75FB-4A4C-BF88-FFF0C92B7C24}" presName="spaceRect" presStyleCnt="0"/>
      <dgm:spPr/>
    </dgm:pt>
    <dgm:pt modelId="{E5AA3F4A-E9E2-4BE7-B6D1-EB7FA4B7214C}" type="pres">
      <dgm:prSet presAssocID="{21258C4B-75FB-4A4C-BF88-FFF0C92B7C24}" presName="textRect" presStyleLbl="revTx" presStyleIdx="0" presStyleCnt="4">
        <dgm:presLayoutVars>
          <dgm:chMax val="1"/>
          <dgm:chPref val="1"/>
        </dgm:presLayoutVars>
      </dgm:prSet>
      <dgm:spPr/>
    </dgm:pt>
    <dgm:pt modelId="{6BD307B2-83BC-4AD8-9643-69591A48D482}" type="pres">
      <dgm:prSet presAssocID="{BFB700EC-1BA9-4E9B-9F9D-EF741744E245}" presName="sibTrans" presStyleLbl="sibTrans2D1" presStyleIdx="0" presStyleCnt="0"/>
      <dgm:spPr/>
    </dgm:pt>
    <dgm:pt modelId="{BDB5D1D7-FBB9-4E27-8A4C-F5633A8338BC}" type="pres">
      <dgm:prSet presAssocID="{BB9E8F39-28E4-4407-9668-83567C84B58A}" presName="compNode" presStyleCnt="0"/>
      <dgm:spPr/>
    </dgm:pt>
    <dgm:pt modelId="{421DC7DB-DCCB-445A-B909-A377DB6498CC}" type="pres">
      <dgm:prSet presAssocID="{BB9E8F39-28E4-4407-9668-83567C84B58A}" presName="iconBgRect" presStyleLbl="bgShp" presStyleIdx="1" presStyleCnt="4"/>
      <dgm:spPr/>
    </dgm:pt>
    <dgm:pt modelId="{9E0A9289-F347-432C-BBC5-7FF5595B7C0A}" type="pres">
      <dgm:prSet presAssocID="{BB9E8F39-28E4-4407-9668-83567C84B5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83F9F44-A014-48FE-B8D1-89C57FC1A9F1}" type="pres">
      <dgm:prSet presAssocID="{BB9E8F39-28E4-4407-9668-83567C84B58A}" presName="spaceRect" presStyleCnt="0"/>
      <dgm:spPr/>
    </dgm:pt>
    <dgm:pt modelId="{D666B2E4-703A-4014-AAB2-9C72ABCB0F29}" type="pres">
      <dgm:prSet presAssocID="{BB9E8F39-28E4-4407-9668-83567C84B58A}" presName="textRect" presStyleLbl="revTx" presStyleIdx="1" presStyleCnt="4">
        <dgm:presLayoutVars>
          <dgm:chMax val="1"/>
          <dgm:chPref val="1"/>
        </dgm:presLayoutVars>
      </dgm:prSet>
      <dgm:spPr/>
    </dgm:pt>
    <dgm:pt modelId="{EFA25C48-0C3F-4038-941D-37535D2A9C0B}" type="pres">
      <dgm:prSet presAssocID="{1DF6791A-3BC4-4845-8E57-A16186EF9571}" presName="sibTrans" presStyleLbl="sibTrans2D1" presStyleIdx="0" presStyleCnt="0"/>
      <dgm:spPr/>
    </dgm:pt>
    <dgm:pt modelId="{036B58B9-301C-4271-9837-B169982D8234}" type="pres">
      <dgm:prSet presAssocID="{A86319F0-63C3-4256-9963-B8F16FA8F093}" presName="compNode" presStyleCnt="0"/>
      <dgm:spPr/>
    </dgm:pt>
    <dgm:pt modelId="{6C803A81-3378-469B-895C-581009BF6818}" type="pres">
      <dgm:prSet presAssocID="{A86319F0-63C3-4256-9963-B8F16FA8F093}" presName="iconBgRect" presStyleLbl="bgShp" presStyleIdx="2" presStyleCnt="4"/>
      <dgm:spPr/>
    </dgm:pt>
    <dgm:pt modelId="{577CDD6E-2818-451B-8199-556A0FC8A281}" type="pres">
      <dgm:prSet presAssocID="{A86319F0-63C3-4256-9963-B8F16FA8F0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617553DF-C8A6-4E1E-B745-3967B94351B7}" type="pres">
      <dgm:prSet presAssocID="{A86319F0-63C3-4256-9963-B8F16FA8F093}" presName="spaceRect" presStyleCnt="0"/>
      <dgm:spPr/>
    </dgm:pt>
    <dgm:pt modelId="{DCFA1ED6-C0D2-41D7-89A4-54F39ABF9E8C}" type="pres">
      <dgm:prSet presAssocID="{A86319F0-63C3-4256-9963-B8F16FA8F093}" presName="textRect" presStyleLbl="revTx" presStyleIdx="2" presStyleCnt="4">
        <dgm:presLayoutVars>
          <dgm:chMax val="1"/>
          <dgm:chPref val="1"/>
        </dgm:presLayoutVars>
      </dgm:prSet>
      <dgm:spPr/>
    </dgm:pt>
    <dgm:pt modelId="{D2177558-C654-461C-8C1F-DBC61268B92B}" type="pres">
      <dgm:prSet presAssocID="{8F485350-92D9-4FCC-86DE-B61AA992922E}" presName="sibTrans" presStyleLbl="sibTrans2D1" presStyleIdx="0" presStyleCnt="0"/>
      <dgm:spPr/>
    </dgm:pt>
    <dgm:pt modelId="{EF15EC30-64CF-4A02-8C77-A23755C1BA06}" type="pres">
      <dgm:prSet presAssocID="{BBDA3BC9-35FD-40AD-B308-618191BEE632}" presName="compNode" presStyleCnt="0"/>
      <dgm:spPr/>
    </dgm:pt>
    <dgm:pt modelId="{4179BF7F-F59E-40AF-B4CA-69F64A52CA70}" type="pres">
      <dgm:prSet presAssocID="{BBDA3BC9-35FD-40AD-B308-618191BEE632}" presName="iconBgRect" presStyleLbl="bgShp" presStyleIdx="3" presStyleCnt="4"/>
      <dgm:spPr/>
    </dgm:pt>
    <dgm:pt modelId="{3DE5D44A-FDA9-430B-95A5-C70B55E4942E}" type="pres">
      <dgm:prSet presAssocID="{BBDA3BC9-35FD-40AD-B308-618191BEE6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6608742-6B4D-4E89-9DB8-53E11140CB47}" type="pres">
      <dgm:prSet presAssocID="{BBDA3BC9-35FD-40AD-B308-618191BEE632}" presName="spaceRect" presStyleCnt="0"/>
      <dgm:spPr/>
    </dgm:pt>
    <dgm:pt modelId="{F4852184-2509-4DC0-9207-09020FF92F5F}" type="pres">
      <dgm:prSet presAssocID="{BBDA3BC9-35FD-40AD-B308-618191BEE63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2D020F-BF0B-4B5A-B207-C9273BD3A54A}" srcId="{1E534A2F-C80C-405C-9136-BEB6DD55DC9C}" destId="{BB9E8F39-28E4-4407-9668-83567C84B58A}" srcOrd="1" destOrd="0" parTransId="{04383136-569B-4E1A-8624-8BFF3AA76EB0}" sibTransId="{1DF6791A-3BC4-4845-8E57-A16186EF9571}"/>
    <dgm:cxn modelId="{F6ED2B15-59D4-4DED-9444-A75B3EE7E26E}" type="presOf" srcId="{BFB700EC-1BA9-4E9B-9F9D-EF741744E245}" destId="{6BD307B2-83BC-4AD8-9643-69591A48D482}" srcOrd="0" destOrd="0" presId="urn:microsoft.com/office/officeart/2018/2/layout/IconCircleList"/>
    <dgm:cxn modelId="{145BBE4E-D890-42B9-876B-A3192DFC6C65}" type="presOf" srcId="{BBDA3BC9-35FD-40AD-B308-618191BEE632}" destId="{F4852184-2509-4DC0-9207-09020FF92F5F}" srcOrd="0" destOrd="0" presId="urn:microsoft.com/office/officeart/2018/2/layout/IconCircleList"/>
    <dgm:cxn modelId="{002F9472-B503-4AEC-9CB0-6511A203C949}" type="presOf" srcId="{21258C4B-75FB-4A4C-BF88-FFF0C92B7C24}" destId="{E5AA3F4A-E9E2-4BE7-B6D1-EB7FA4B7214C}" srcOrd="0" destOrd="0" presId="urn:microsoft.com/office/officeart/2018/2/layout/IconCircleList"/>
    <dgm:cxn modelId="{D049088F-9D06-440B-AC65-BDC3D4F61E72}" srcId="{1E534A2F-C80C-405C-9136-BEB6DD55DC9C}" destId="{BBDA3BC9-35FD-40AD-B308-618191BEE632}" srcOrd="3" destOrd="0" parTransId="{B5FF716E-B79D-45BB-82BC-55E4516C7D8F}" sibTransId="{2ED4FA4B-BD34-4718-9EA3-98F45E44F2D2}"/>
    <dgm:cxn modelId="{6FBA0598-F3A8-4C3E-930C-05A9885D7FC8}" type="presOf" srcId="{8F485350-92D9-4FCC-86DE-B61AA992922E}" destId="{D2177558-C654-461C-8C1F-DBC61268B92B}" srcOrd="0" destOrd="0" presId="urn:microsoft.com/office/officeart/2018/2/layout/IconCircleList"/>
    <dgm:cxn modelId="{AFA14B99-F909-4682-A996-C2CA6FF46736}" type="presOf" srcId="{BB9E8F39-28E4-4407-9668-83567C84B58A}" destId="{D666B2E4-703A-4014-AAB2-9C72ABCB0F29}" srcOrd="0" destOrd="0" presId="urn:microsoft.com/office/officeart/2018/2/layout/IconCircleList"/>
    <dgm:cxn modelId="{401DEB99-1C07-4792-8A3C-B850AFCA954E}" type="presOf" srcId="{A86319F0-63C3-4256-9963-B8F16FA8F093}" destId="{DCFA1ED6-C0D2-41D7-89A4-54F39ABF9E8C}" srcOrd="0" destOrd="0" presId="urn:microsoft.com/office/officeart/2018/2/layout/IconCircleList"/>
    <dgm:cxn modelId="{4A1400A0-0E0F-4B65-9CF1-DF1CB60DD59E}" srcId="{1E534A2F-C80C-405C-9136-BEB6DD55DC9C}" destId="{21258C4B-75FB-4A4C-BF88-FFF0C92B7C24}" srcOrd="0" destOrd="0" parTransId="{82CD4C4D-0DD2-4333-AC8A-1D71709C030A}" sibTransId="{BFB700EC-1BA9-4E9B-9F9D-EF741744E245}"/>
    <dgm:cxn modelId="{170723C6-FC69-4F31-9244-73D0809AD5F2}" srcId="{1E534A2F-C80C-405C-9136-BEB6DD55DC9C}" destId="{A86319F0-63C3-4256-9963-B8F16FA8F093}" srcOrd="2" destOrd="0" parTransId="{C9AEEC71-7816-4E28-AD74-C573F2A6B9C6}" sibTransId="{8F485350-92D9-4FCC-86DE-B61AA992922E}"/>
    <dgm:cxn modelId="{4CDF68E6-F001-4EDF-A0A5-7D0C5D14B567}" type="presOf" srcId="{1DF6791A-3BC4-4845-8E57-A16186EF9571}" destId="{EFA25C48-0C3F-4038-941D-37535D2A9C0B}" srcOrd="0" destOrd="0" presId="urn:microsoft.com/office/officeart/2018/2/layout/IconCircleList"/>
    <dgm:cxn modelId="{2B602EFB-20B1-4EE9-93BC-2DE6675A4C13}" type="presOf" srcId="{1E534A2F-C80C-405C-9136-BEB6DD55DC9C}" destId="{87347877-9E5B-4F4A-8638-2B70142A8AB8}" srcOrd="0" destOrd="0" presId="urn:microsoft.com/office/officeart/2018/2/layout/IconCircleList"/>
    <dgm:cxn modelId="{5BAF603B-5E0F-4DAE-863F-B1AB09FCB3DF}" type="presParOf" srcId="{87347877-9E5B-4F4A-8638-2B70142A8AB8}" destId="{E1AF5E7E-C6FF-4050-A1FA-0F7537EA24B6}" srcOrd="0" destOrd="0" presId="urn:microsoft.com/office/officeart/2018/2/layout/IconCircleList"/>
    <dgm:cxn modelId="{3377CDB7-6809-47C1-87D8-69830EE28915}" type="presParOf" srcId="{E1AF5E7E-C6FF-4050-A1FA-0F7537EA24B6}" destId="{B09CB11A-8C1A-4DB4-B506-BDA700BFCA41}" srcOrd="0" destOrd="0" presId="urn:microsoft.com/office/officeart/2018/2/layout/IconCircleList"/>
    <dgm:cxn modelId="{B439A398-42F8-4916-9F93-3C31AF1A5A2A}" type="presParOf" srcId="{B09CB11A-8C1A-4DB4-B506-BDA700BFCA41}" destId="{62DE9BCA-673D-4954-B583-C09A3C33C6C2}" srcOrd="0" destOrd="0" presId="urn:microsoft.com/office/officeart/2018/2/layout/IconCircleList"/>
    <dgm:cxn modelId="{77537F1C-526F-4CD8-BA38-F4216C4F3CD6}" type="presParOf" srcId="{B09CB11A-8C1A-4DB4-B506-BDA700BFCA41}" destId="{FCA233D1-C6E0-4411-947F-EB0229697F8E}" srcOrd="1" destOrd="0" presId="urn:microsoft.com/office/officeart/2018/2/layout/IconCircleList"/>
    <dgm:cxn modelId="{1A035F64-70EA-40C0-9756-4C63E1A7D990}" type="presParOf" srcId="{B09CB11A-8C1A-4DB4-B506-BDA700BFCA41}" destId="{F7856552-9ED6-495D-9512-B5CAC0E3D1B0}" srcOrd="2" destOrd="0" presId="urn:microsoft.com/office/officeart/2018/2/layout/IconCircleList"/>
    <dgm:cxn modelId="{DEF6530C-E862-494B-B44C-EFB72DD49C4D}" type="presParOf" srcId="{B09CB11A-8C1A-4DB4-B506-BDA700BFCA41}" destId="{E5AA3F4A-E9E2-4BE7-B6D1-EB7FA4B7214C}" srcOrd="3" destOrd="0" presId="urn:microsoft.com/office/officeart/2018/2/layout/IconCircleList"/>
    <dgm:cxn modelId="{8FC53CBA-B542-4D8B-B97A-7783D7366D6B}" type="presParOf" srcId="{E1AF5E7E-C6FF-4050-A1FA-0F7537EA24B6}" destId="{6BD307B2-83BC-4AD8-9643-69591A48D482}" srcOrd="1" destOrd="0" presId="urn:microsoft.com/office/officeart/2018/2/layout/IconCircleList"/>
    <dgm:cxn modelId="{322AEB79-3242-4428-BA74-8D90E47C7C92}" type="presParOf" srcId="{E1AF5E7E-C6FF-4050-A1FA-0F7537EA24B6}" destId="{BDB5D1D7-FBB9-4E27-8A4C-F5633A8338BC}" srcOrd="2" destOrd="0" presId="urn:microsoft.com/office/officeart/2018/2/layout/IconCircleList"/>
    <dgm:cxn modelId="{8ADF90BE-58B4-4D96-9F56-9AB46FB09023}" type="presParOf" srcId="{BDB5D1D7-FBB9-4E27-8A4C-F5633A8338BC}" destId="{421DC7DB-DCCB-445A-B909-A377DB6498CC}" srcOrd="0" destOrd="0" presId="urn:microsoft.com/office/officeart/2018/2/layout/IconCircleList"/>
    <dgm:cxn modelId="{7C0A4B87-67B3-4B0A-ACC6-68C12DEAA7CE}" type="presParOf" srcId="{BDB5D1D7-FBB9-4E27-8A4C-F5633A8338BC}" destId="{9E0A9289-F347-432C-BBC5-7FF5595B7C0A}" srcOrd="1" destOrd="0" presId="urn:microsoft.com/office/officeart/2018/2/layout/IconCircleList"/>
    <dgm:cxn modelId="{6BFDA0A1-D938-4194-899A-D0C38FCA15A0}" type="presParOf" srcId="{BDB5D1D7-FBB9-4E27-8A4C-F5633A8338BC}" destId="{583F9F44-A014-48FE-B8D1-89C57FC1A9F1}" srcOrd="2" destOrd="0" presId="urn:microsoft.com/office/officeart/2018/2/layout/IconCircleList"/>
    <dgm:cxn modelId="{6FDD6D80-20C6-46B8-8CF3-4E73A72D841F}" type="presParOf" srcId="{BDB5D1D7-FBB9-4E27-8A4C-F5633A8338BC}" destId="{D666B2E4-703A-4014-AAB2-9C72ABCB0F29}" srcOrd="3" destOrd="0" presId="urn:microsoft.com/office/officeart/2018/2/layout/IconCircleList"/>
    <dgm:cxn modelId="{DA5DF31C-5370-4E42-9182-BFBEB8A6B17F}" type="presParOf" srcId="{E1AF5E7E-C6FF-4050-A1FA-0F7537EA24B6}" destId="{EFA25C48-0C3F-4038-941D-37535D2A9C0B}" srcOrd="3" destOrd="0" presId="urn:microsoft.com/office/officeart/2018/2/layout/IconCircleList"/>
    <dgm:cxn modelId="{5A4A4BC2-FA26-4C6E-A10E-660E8C14D76D}" type="presParOf" srcId="{E1AF5E7E-C6FF-4050-A1FA-0F7537EA24B6}" destId="{036B58B9-301C-4271-9837-B169982D8234}" srcOrd="4" destOrd="0" presId="urn:microsoft.com/office/officeart/2018/2/layout/IconCircleList"/>
    <dgm:cxn modelId="{37C4F776-D5A0-4340-842B-5D327EE26BD6}" type="presParOf" srcId="{036B58B9-301C-4271-9837-B169982D8234}" destId="{6C803A81-3378-469B-895C-581009BF6818}" srcOrd="0" destOrd="0" presId="urn:microsoft.com/office/officeart/2018/2/layout/IconCircleList"/>
    <dgm:cxn modelId="{0B235AFD-7C4F-4897-9F53-FBED887EAAE0}" type="presParOf" srcId="{036B58B9-301C-4271-9837-B169982D8234}" destId="{577CDD6E-2818-451B-8199-556A0FC8A281}" srcOrd="1" destOrd="0" presId="urn:microsoft.com/office/officeart/2018/2/layout/IconCircleList"/>
    <dgm:cxn modelId="{E84A9293-689C-4B08-B710-471F8BF5C04E}" type="presParOf" srcId="{036B58B9-301C-4271-9837-B169982D8234}" destId="{617553DF-C8A6-4E1E-B745-3967B94351B7}" srcOrd="2" destOrd="0" presId="urn:microsoft.com/office/officeart/2018/2/layout/IconCircleList"/>
    <dgm:cxn modelId="{2CA3FCD6-F1EC-4678-B7E5-834A74EED070}" type="presParOf" srcId="{036B58B9-301C-4271-9837-B169982D8234}" destId="{DCFA1ED6-C0D2-41D7-89A4-54F39ABF9E8C}" srcOrd="3" destOrd="0" presId="urn:microsoft.com/office/officeart/2018/2/layout/IconCircleList"/>
    <dgm:cxn modelId="{CBA96C70-00AB-4246-A618-0175BEBCFE05}" type="presParOf" srcId="{E1AF5E7E-C6FF-4050-A1FA-0F7537EA24B6}" destId="{D2177558-C654-461C-8C1F-DBC61268B92B}" srcOrd="5" destOrd="0" presId="urn:microsoft.com/office/officeart/2018/2/layout/IconCircleList"/>
    <dgm:cxn modelId="{9721D77E-CC00-4995-9FDB-5539ECE8536A}" type="presParOf" srcId="{E1AF5E7E-C6FF-4050-A1FA-0F7537EA24B6}" destId="{EF15EC30-64CF-4A02-8C77-A23755C1BA06}" srcOrd="6" destOrd="0" presId="urn:microsoft.com/office/officeart/2018/2/layout/IconCircleList"/>
    <dgm:cxn modelId="{5F366E62-3535-4D1A-9037-937EF6634DD0}" type="presParOf" srcId="{EF15EC30-64CF-4A02-8C77-A23755C1BA06}" destId="{4179BF7F-F59E-40AF-B4CA-69F64A52CA70}" srcOrd="0" destOrd="0" presId="urn:microsoft.com/office/officeart/2018/2/layout/IconCircleList"/>
    <dgm:cxn modelId="{51E428D6-DB95-4580-AC74-3B4B14ACA77A}" type="presParOf" srcId="{EF15EC30-64CF-4A02-8C77-A23755C1BA06}" destId="{3DE5D44A-FDA9-430B-95A5-C70B55E4942E}" srcOrd="1" destOrd="0" presId="urn:microsoft.com/office/officeart/2018/2/layout/IconCircleList"/>
    <dgm:cxn modelId="{72D90C08-7171-4F9D-8635-609FC5E2BBED}" type="presParOf" srcId="{EF15EC30-64CF-4A02-8C77-A23755C1BA06}" destId="{36608742-6B4D-4E89-9DB8-53E11140CB47}" srcOrd="2" destOrd="0" presId="urn:microsoft.com/office/officeart/2018/2/layout/IconCircleList"/>
    <dgm:cxn modelId="{812124ED-1C8A-4365-9947-6897422E4903}" type="presParOf" srcId="{EF15EC30-64CF-4A02-8C77-A23755C1BA06}" destId="{F4852184-2509-4DC0-9207-09020FF92F5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49DFB-A898-4394-9975-B6F7DC7AB89B}">
      <dsp:nvSpPr>
        <dsp:cNvPr id="0" name=""/>
        <dsp:cNvSpPr/>
      </dsp:nvSpPr>
      <dsp:spPr>
        <a:xfrm>
          <a:off x="0" y="0"/>
          <a:ext cx="49589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24FA6-447A-4F41-BEDE-46597E789182}">
      <dsp:nvSpPr>
        <dsp:cNvPr id="0" name=""/>
        <dsp:cNvSpPr/>
      </dsp:nvSpPr>
      <dsp:spPr>
        <a:xfrm>
          <a:off x="0" y="0"/>
          <a:ext cx="4958965" cy="97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Discussion of how to galvanize commitment and progress for TM in line with new Global Strategy aims</a:t>
          </a:r>
          <a:endParaRPr lang="en-US" sz="1900" kern="1200"/>
        </a:p>
      </dsp:txBody>
      <dsp:txXfrm>
        <a:off x="0" y="0"/>
        <a:ext cx="4958965" cy="979443"/>
      </dsp:txXfrm>
    </dsp:sp>
    <dsp:sp modelId="{7A9BEDE4-0DA3-4BA4-A2AC-DAEA6558EA9E}">
      <dsp:nvSpPr>
        <dsp:cNvPr id="0" name=""/>
        <dsp:cNvSpPr/>
      </dsp:nvSpPr>
      <dsp:spPr>
        <a:xfrm>
          <a:off x="0" y="979443"/>
          <a:ext cx="49589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83B45-BDF8-4F0A-B7FC-F072871C6639}">
      <dsp:nvSpPr>
        <dsp:cNvPr id="0" name=""/>
        <dsp:cNvSpPr/>
      </dsp:nvSpPr>
      <dsp:spPr>
        <a:xfrm>
          <a:off x="0" y="979443"/>
          <a:ext cx="4958965" cy="97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Exchange country experiences, lessons, successes;</a:t>
          </a:r>
          <a:endParaRPr lang="en-US" sz="1900" kern="1200"/>
        </a:p>
      </dsp:txBody>
      <dsp:txXfrm>
        <a:off x="0" y="979443"/>
        <a:ext cx="4958965" cy="979443"/>
      </dsp:txXfrm>
    </dsp:sp>
    <dsp:sp modelId="{E092675B-09A4-41AD-9D4D-927B38D2309C}">
      <dsp:nvSpPr>
        <dsp:cNvPr id="0" name=""/>
        <dsp:cNvSpPr/>
      </dsp:nvSpPr>
      <dsp:spPr>
        <a:xfrm>
          <a:off x="0" y="1958886"/>
          <a:ext cx="49589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43E70-7672-42F8-B09D-674D019EBB4B}">
      <dsp:nvSpPr>
        <dsp:cNvPr id="0" name=""/>
        <dsp:cNvSpPr/>
      </dsp:nvSpPr>
      <dsp:spPr>
        <a:xfrm>
          <a:off x="0" y="1958886"/>
          <a:ext cx="4958965" cy="97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Strengthen multilateral cooperation on TM</a:t>
          </a:r>
          <a:endParaRPr lang="en-US" sz="1900" kern="1200"/>
        </a:p>
      </dsp:txBody>
      <dsp:txXfrm>
        <a:off x="0" y="1958886"/>
        <a:ext cx="4958965" cy="979443"/>
      </dsp:txXfrm>
    </dsp:sp>
    <dsp:sp modelId="{DFA74CE1-745B-46C4-9644-A9AC9F183A70}">
      <dsp:nvSpPr>
        <dsp:cNvPr id="0" name=""/>
        <dsp:cNvSpPr/>
      </dsp:nvSpPr>
      <dsp:spPr>
        <a:xfrm>
          <a:off x="0" y="2938329"/>
          <a:ext cx="49589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6FC61-828E-4D90-9304-9BAC3CEE07A4}">
      <dsp:nvSpPr>
        <dsp:cNvPr id="0" name=""/>
        <dsp:cNvSpPr/>
      </dsp:nvSpPr>
      <dsp:spPr>
        <a:xfrm>
          <a:off x="0" y="2938329"/>
          <a:ext cx="4958965" cy="97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Commitment towards WHO indicators</a:t>
          </a:r>
          <a:endParaRPr lang="en-US" sz="1900" kern="1200"/>
        </a:p>
      </dsp:txBody>
      <dsp:txXfrm>
        <a:off x="0" y="2938329"/>
        <a:ext cx="4958965" cy="979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BAB21-79D1-44C7-A962-A341BD49751B}">
      <dsp:nvSpPr>
        <dsp:cNvPr id="0" name=""/>
        <dsp:cNvSpPr/>
      </dsp:nvSpPr>
      <dsp:spPr>
        <a:xfrm>
          <a:off x="40388" y="136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Brazil</a:t>
          </a:r>
          <a:endParaRPr lang="en-US" sz="1400" kern="1200"/>
        </a:p>
      </dsp:txBody>
      <dsp:txXfrm>
        <a:off x="40388" y="1360"/>
        <a:ext cx="1061890" cy="637134"/>
      </dsp:txXfrm>
    </dsp:sp>
    <dsp:sp modelId="{5390EF47-028B-440A-9E93-57168A3C06B8}">
      <dsp:nvSpPr>
        <dsp:cNvPr id="0" name=""/>
        <dsp:cNvSpPr/>
      </dsp:nvSpPr>
      <dsp:spPr>
        <a:xfrm>
          <a:off x="1208467" y="136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Bolivia</a:t>
          </a:r>
          <a:endParaRPr lang="en-US" sz="1400" kern="1200"/>
        </a:p>
      </dsp:txBody>
      <dsp:txXfrm>
        <a:off x="1208467" y="1360"/>
        <a:ext cx="1061890" cy="637134"/>
      </dsp:txXfrm>
    </dsp:sp>
    <dsp:sp modelId="{3FB301D3-31B7-40C3-B833-A20D1E0FA2B8}">
      <dsp:nvSpPr>
        <dsp:cNvPr id="0" name=""/>
        <dsp:cNvSpPr/>
      </dsp:nvSpPr>
      <dsp:spPr>
        <a:xfrm>
          <a:off x="2376547" y="136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Cuba</a:t>
          </a:r>
          <a:endParaRPr lang="en-US" sz="1400" kern="1200"/>
        </a:p>
      </dsp:txBody>
      <dsp:txXfrm>
        <a:off x="2376547" y="1360"/>
        <a:ext cx="1061890" cy="637134"/>
      </dsp:txXfrm>
    </dsp:sp>
    <dsp:sp modelId="{97E58827-A83B-480B-B6F1-A3759AFC49C3}">
      <dsp:nvSpPr>
        <dsp:cNvPr id="0" name=""/>
        <dsp:cNvSpPr/>
      </dsp:nvSpPr>
      <dsp:spPr>
        <a:xfrm>
          <a:off x="3544626" y="136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Japan</a:t>
          </a:r>
          <a:endParaRPr lang="en-US" sz="1400" kern="1200"/>
        </a:p>
      </dsp:txBody>
      <dsp:txXfrm>
        <a:off x="3544626" y="1360"/>
        <a:ext cx="1061890" cy="637134"/>
      </dsp:txXfrm>
    </dsp:sp>
    <dsp:sp modelId="{CCBC766C-09EC-4ABD-86E9-D5B397386BA9}">
      <dsp:nvSpPr>
        <dsp:cNvPr id="0" name=""/>
        <dsp:cNvSpPr/>
      </dsp:nvSpPr>
      <dsp:spPr>
        <a:xfrm>
          <a:off x="40388" y="744684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Colombia</a:t>
          </a:r>
          <a:endParaRPr lang="en-US" sz="1400" kern="1200"/>
        </a:p>
      </dsp:txBody>
      <dsp:txXfrm>
        <a:off x="40388" y="744684"/>
        <a:ext cx="1061890" cy="637134"/>
      </dsp:txXfrm>
    </dsp:sp>
    <dsp:sp modelId="{059B3952-D3B4-4126-A9F9-3FCF5A7E28C9}">
      <dsp:nvSpPr>
        <dsp:cNvPr id="0" name=""/>
        <dsp:cNvSpPr/>
      </dsp:nvSpPr>
      <dsp:spPr>
        <a:xfrm>
          <a:off x="1208467" y="744684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Germany</a:t>
          </a:r>
          <a:endParaRPr lang="en-US" sz="1400" kern="1200"/>
        </a:p>
      </dsp:txBody>
      <dsp:txXfrm>
        <a:off x="1208467" y="744684"/>
        <a:ext cx="1061890" cy="637134"/>
      </dsp:txXfrm>
    </dsp:sp>
    <dsp:sp modelId="{FDFF738C-3FF4-4CCE-AB4F-A1EE6D155323}">
      <dsp:nvSpPr>
        <dsp:cNvPr id="0" name=""/>
        <dsp:cNvSpPr/>
      </dsp:nvSpPr>
      <dsp:spPr>
        <a:xfrm>
          <a:off x="2376547" y="744684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Netherlands</a:t>
          </a:r>
          <a:endParaRPr lang="en-US" sz="1400" kern="1200"/>
        </a:p>
      </dsp:txBody>
      <dsp:txXfrm>
        <a:off x="2376547" y="744684"/>
        <a:ext cx="1061890" cy="637134"/>
      </dsp:txXfrm>
    </dsp:sp>
    <dsp:sp modelId="{68BE201F-EB5A-41C9-B002-FF465DC6EF6D}">
      <dsp:nvSpPr>
        <dsp:cNvPr id="0" name=""/>
        <dsp:cNvSpPr/>
      </dsp:nvSpPr>
      <dsp:spPr>
        <a:xfrm>
          <a:off x="3544626" y="744684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Sri Lanka</a:t>
          </a:r>
          <a:endParaRPr lang="en-US" sz="1400" kern="1200"/>
        </a:p>
      </dsp:txBody>
      <dsp:txXfrm>
        <a:off x="3544626" y="744684"/>
        <a:ext cx="1061890" cy="637134"/>
      </dsp:txXfrm>
    </dsp:sp>
    <dsp:sp modelId="{7F76781B-475A-420A-8C84-86367DC40FBA}">
      <dsp:nvSpPr>
        <dsp:cNvPr id="0" name=""/>
        <dsp:cNvSpPr/>
      </dsp:nvSpPr>
      <dsp:spPr>
        <a:xfrm>
          <a:off x="40388" y="1488007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United Kingdom</a:t>
          </a:r>
          <a:endParaRPr lang="en-US" sz="1400" kern="1200"/>
        </a:p>
      </dsp:txBody>
      <dsp:txXfrm>
        <a:off x="40388" y="1488007"/>
        <a:ext cx="1061890" cy="637134"/>
      </dsp:txXfrm>
    </dsp:sp>
    <dsp:sp modelId="{63A72FD4-8896-4B83-B46A-BA39424364F9}">
      <dsp:nvSpPr>
        <dsp:cNvPr id="0" name=""/>
        <dsp:cNvSpPr/>
      </dsp:nvSpPr>
      <dsp:spPr>
        <a:xfrm>
          <a:off x="1208467" y="1488007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United States</a:t>
          </a:r>
          <a:endParaRPr lang="en-US" sz="1400" kern="1200"/>
        </a:p>
      </dsp:txBody>
      <dsp:txXfrm>
        <a:off x="1208467" y="1488007"/>
        <a:ext cx="1061890" cy="637134"/>
      </dsp:txXfrm>
    </dsp:sp>
    <dsp:sp modelId="{4E079A7C-2C85-4143-83EA-62198906EFDA}">
      <dsp:nvSpPr>
        <dsp:cNvPr id="0" name=""/>
        <dsp:cNvSpPr/>
      </dsp:nvSpPr>
      <dsp:spPr>
        <a:xfrm>
          <a:off x="2376547" y="1488007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Mauritius</a:t>
          </a:r>
          <a:endParaRPr lang="en-US" sz="1400" kern="1200"/>
        </a:p>
      </dsp:txBody>
      <dsp:txXfrm>
        <a:off x="2376547" y="1488007"/>
        <a:ext cx="1061890" cy="637134"/>
      </dsp:txXfrm>
    </dsp:sp>
    <dsp:sp modelId="{FB0268BE-EF5C-4710-A2A5-B06764D333B7}">
      <dsp:nvSpPr>
        <dsp:cNvPr id="0" name=""/>
        <dsp:cNvSpPr/>
      </dsp:nvSpPr>
      <dsp:spPr>
        <a:xfrm>
          <a:off x="3544626" y="1488007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Indonesia</a:t>
          </a:r>
          <a:endParaRPr lang="en-US" sz="1400" kern="1200"/>
        </a:p>
      </dsp:txBody>
      <dsp:txXfrm>
        <a:off x="3544626" y="1488007"/>
        <a:ext cx="1061890" cy="637134"/>
      </dsp:txXfrm>
    </dsp:sp>
    <dsp:sp modelId="{EFD9B307-D166-49C7-A58D-8ADE5F54CC5F}">
      <dsp:nvSpPr>
        <dsp:cNvPr id="0" name=""/>
        <dsp:cNvSpPr/>
      </dsp:nvSpPr>
      <dsp:spPr>
        <a:xfrm>
          <a:off x="40388" y="223133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Malaysia</a:t>
          </a:r>
          <a:endParaRPr lang="en-US" sz="1400" kern="1200"/>
        </a:p>
      </dsp:txBody>
      <dsp:txXfrm>
        <a:off x="40388" y="2231330"/>
        <a:ext cx="1061890" cy="637134"/>
      </dsp:txXfrm>
    </dsp:sp>
    <dsp:sp modelId="{F56F31EB-62D5-4518-B341-3FBF4EF09E1F}">
      <dsp:nvSpPr>
        <dsp:cNvPr id="0" name=""/>
        <dsp:cNvSpPr/>
      </dsp:nvSpPr>
      <dsp:spPr>
        <a:xfrm>
          <a:off x="1208467" y="223133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Philippines</a:t>
          </a:r>
          <a:endParaRPr lang="en-US" sz="1400" kern="1200"/>
        </a:p>
      </dsp:txBody>
      <dsp:txXfrm>
        <a:off x="1208467" y="2231330"/>
        <a:ext cx="1061890" cy="637134"/>
      </dsp:txXfrm>
    </dsp:sp>
    <dsp:sp modelId="{60D7BC6B-BBAE-4F5A-A2AA-D9504D6B4306}">
      <dsp:nvSpPr>
        <dsp:cNvPr id="0" name=""/>
        <dsp:cNvSpPr/>
      </dsp:nvSpPr>
      <dsp:spPr>
        <a:xfrm>
          <a:off x="2376547" y="223133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Thailand</a:t>
          </a:r>
          <a:endParaRPr lang="en-US" sz="1400" kern="1200"/>
        </a:p>
      </dsp:txBody>
      <dsp:txXfrm>
        <a:off x="2376547" y="2231330"/>
        <a:ext cx="1061890" cy="637134"/>
      </dsp:txXfrm>
    </dsp:sp>
    <dsp:sp modelId="{4F8AB3B1-9C85-410B-952E-D2503EEE17A7}">
      <dsp:nvSpPr>
        <dsp:cNvPr id="0" name=""/>
        <dsp:cNvSpPr/>
      </dsp:nvSpPr>
      <dsp:spPr>
        <a:xfrm>
          <a:off x="3544626" y="2231330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Nepal</a:t>
          </a:r>
          <a:endParaRPr lang="en-US" sz="1400" kern="1200"/>
        </a:p>
      </dsp:txBody>
      <dsp:txXfrm>
        <a:off x="3544626" y="2231330"/>
        <a:ext cx="1061890" cy="637134"/>
      </dsp:txXfrm>
    </dsp:sp>
    <dsp:sp modelId="{11D3BEE9-AB63-48B9-8C49-5F7A2F69FE74}">
      <dsp:nvSpPr>
        <dsp:cNvPr id="0" name=""/>
        <dsp:cNvSpPr/>
      </dsp:nvSpPr>
      <dsp:spPr>
        <a:xfrm>
          <a:off x="1208467" y="2974653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Oman</a:t>
          </a:r>
          <a:endParaRPr lang="en-US" sz="1400" kern="1200"/>
        </a:p>
      </dsp:txBody>
      <dsp:txXfrm>
        <a:off x="1208467" y="2974653"/>
        <a:ext cx="1061890" cy="637134"/>
      </dsp:txXfrm>
    </dsp:sp>
    <dsp:sp modelId="{7937698F-E987-4680-8967-CF4252CFA283}">
      <dsp:nvSpPr>
        <dsp:cNvPr id="0" name=""/>
        <dsp:cNvSpPr/>
      </dsp:nvSpPr>
      <dsp:spPr>
        <a:xfrm>
          <a:off x="2376547" y="2974653"/>
          <a:ext cx="1061890" cy="6371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/>
            <a:t>Ghana</a:t>
          </a:r>
          <a:endParaRPr lang="en-US" sz="1400" kern="1200"/>
        </a:p>
      </dsp:txBody>
      <dsp:txXfrm>
        <a:off x="2376547" y="2974653"/>
        <a:ext cx="1061890" cy="637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9BCA-673D-4954-B583-C09A3C33C6C2}">
      <dsp:nvSpPr>
        <dsp:cNvPr id="0" name=""/>
        <dsp:cNvSpPr/>
      </dsp:nvSpPr>
      <dsp:spPr>
        <a:xfrm>
          <a:off x="125331" y="268792"/>
          <a:ext cx="1291009" cy="1291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233D1-C6E0-4411-947F-EB0229697F8E}">
      <dsp:nvSpPr>
        <dsp:cNvPr id="0" name=""/>
        <dsp:cNvSpPr/>
      </dsp:nvSpPr>
      <dsp:spPr>
        <a:xfrm>
          <a:off x="396443" y="539904"/>
          <a:ext cx="748785" cy="748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3F4A-E9E2-4BE7-B6D1-EB7FA4B7214C}">
      <dsp:nvSpPr>
        <dsp:cNvPr id="0" name=""/>
        <dsp:cNvSpPr/>
      </dsp:nvSpPr>
      <dsp:spPr>
        <a:xfrm>
          <a:off x="1692985" y="268792"/>
          <a:ext cx="3043093" cy="129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Protocol support &amp; International Media</a:t>
          </a:r>
        </a:p>
      </dsp:txBody>
      <dsp:txXfrm>
        <a:off x="1692985" y="268792"/>
        <a:ext cx="3043093" cy="1291009"/>
      </dsp:txXfrm>
    </dsp:sp>
    <dsp:sp modelId="{421DC7DB-DCCB-445A-B909-A377DB6498CC}">
      <dsp:nvSpPr>
        <dsp:cNvPr id="0" name=""/>
        <dsp:cNvSpPr/>
      </dsp:nvSpPr>
      <dsp:spPr>
        <a:xfrm>
          <a:off x="5266315" y="268792"/>
          <a:ext cx="1291009" cy="1291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A9289-F347-432C-BBC5-7FF5595B7C0A}">
      <dsp:nvSpPr>
        <dsp:cNvPr id="0" name=""/>
        <dsp:cNvSpPr/>
      </dsp:nvSpPr>
      <dsp:spPr>
        <a:xfrm>
          <a:off x="5537427" y="539904"/>
          <a:ext cx="748785" cy="748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B2E4-703A-4014-AAB2-9C72ABCB0F29}">
      <dsp:nvSpPr>
        <dsp:cNvPr id="0" name=""/>
        <dsp:cNvSpPr/>
      </dsp:nvSpPr>
      <dsp:spPr>
        <a:xfrm>
          <a:off x="6833970" y="268792"/>
          <a:ext cx="3043093" cy="129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Delhi chapters of Ambassadors</a:t>
          </a:r>
        </a:p>
      </dsp:txBody>
      <dsp:txXfrm>
        <a:off x="6833970" y="268792"/>
        <a:ext cx="3043093" cy="1291009"/>
      </dsp:txXfrm>
    </dsp:sp>
    <dsp:sp modelId="{6C803A81-3378-469B-895C-581009BF6818}">
      <dsp:nvSpPr>
        <dsp:cNvPr id="0" name=""/>
        <dsp:cNvSpPr/>
      </dsp:nvSpPr>
      <dsp:spPr>
        <a:xfrm>
          <a:off x="125331" y="2198756"/>
          <a:ext cx="1291009" cy="12910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CDD6E-2818-451B-8199-556A0FC8A281}">
      <dsp:nvSpPr>
        <dsp:cNvPr id="0" name=""/>
        <dsp:cNvSpPr/>
      </dsp:nvSpPr>
      <dsp:spPr>
        <a:xfrm>
          <a:off x="396443" y="2469868"/>
          <a:ext cx="748785" cy="7487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A1ED6-C0D2-41D7-89A4-54F39ABF9E8C}">
      <dsp:nvSpPr>
        <dsp:cNvPr id="0" name=""/>
        <dsp:cNvSpPr/>
      </dsp:nvSpPr>
      <dsp:spPr>
        <a:xfrm>
          <a:off x="1692985" y="2198756"/>
          <a:ext cx="3043093" cy="129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 of Heads of State to be invited</a:t>
          </a:r>
        </a:p>
      </dsp:txBody>
      <dsp:txXfrm>
        <a:off x="1692985" y="2198756"/>
        <a:ext cx="3043093" cy="1291009"/>
      </dsp:txXfrm>
    </dsp:sp>
    <dsp:sp modelId="{4179BF7F-F59E-40AF-B4CA-69F64A52CA70}">
      <dsp:nvSpPr>
        <dsp:cNvPr id="0" name=""/>
        <dsp:cNvSpPr/>
      </dsp:nvSpPr>
      <dsp:spPr>
        <a:xfrm>
          <a:off x="5266315" y="2198756"/>
          <a:ext cx="1291009" cy="12910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D44A-FDA9-430B-95A5-C70B55E4942E}">
      <dsp:nvSpPr>
        <dsp:cNvPr id="0" name=""/>
        <dsp:cNvSpPr/>
      </dsp:nvSpPr>
      <dsp:spPr>
        <a:xfrm>
          <a:off x="5537427" y="2469868"/>
          <a:ext cx="748785" cy="7487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52184-2509-4DC0-9207-09020FF92F5F}">
      <dsp:nvSpPr>
        <dsp:cNvPr id="0" name=""/>
        <dsp:cNvSpPr/>
      </dsp:nvSpPr>
      <dsp:spPr>
        <a:xfrm>
          <a:off x="6833970" y="2198756"/>
          <a:ext cx="3043093" cy="129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Video call meeting with Ambassadors of East and West to push their country delegation</a:t>
          </a:r>
        </a:p>
      </dsp:txBody>
      <dsp:txXfrm>
        <a:off x="6833970" y="2198756"/>
        <a:ext cx="3043093" cy="129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6E3CD-3770-4D83-9177-424B2815EE72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799D-2CC4-432A-919F-25542FE01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80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9799D-2CC4-432A-919F-25542FE01B7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15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842969" cy="4156747"/>
          </a:xfr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9799D-2CC4-432A-919F-25542FE01B7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7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2A32-3976-4AF3-78B5-E2F257B10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9D6A4-C996-F3EE-04C5-8DE2101E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B47F-6532-EFE3-66D7-BA10FED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633AE-AABD-08C9-EC36-E1069D06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8D71-B1F4-D33D-6F4D-E473EF5B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3E04-41BF-3428-7ADC-F0FE7E69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278C1-6A0C-53DC-765E-982E520E6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5FE40-332A-7F04-D872-F151712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C928-85B7-7685-E86C-DD583A6E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0A8B-1D4D-3239-7676-712AE701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65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5718F-08EE-2BA9-D63E-237F14E25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97C49-3B14-54DF-67D0-2F4C8B6E6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DF1-D454-D73F-F89D-53147511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BB53-3FFF-3431-C000-D8A81566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DFD38-69E6-2A57-C8C2-6029498D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906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584932"/>
            <a:ext cx="11232001" cy="4657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9255116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>
            <a:lvl1pPr>
              <a:defRPr/>
            </a:lvl1pPr>
          </a:lstStyle>
          <a:p>
            <a:fld id="{DCD9F9BF-D269-4020-816F-460E917B7A74}" type="datetime1">
              <a:rPr lang="en-GB" smtClean="0"/>
              <a:pPr/>
              <a:t>25/10/2025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/>
              <a:t>|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9255602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668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384413-F1E8-A113-8ADA-C969909E4B9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invGray">
          <a:xfrm>
            <a:off x="457201" y="6507006"/>
            <a:ext cx="634482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25/10/2025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28CB56-C58A-BA06-7C80-C80748F44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invGray">
          <a:xfrm>
            <a:off x="1113065" y="6507006"/>
            <a:ext cx="2264608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| Title of the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3DD665-D65F-E6B5-3D30-FB25F1251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invGray">
          <a:xfrm>
            <a:off x="11435269" y="6507006"/>
            <a:ext cx="289931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17E880-0604-7536-56F6-FE6A84371B60}"/>
              </a:ext>
            </a:extLst>
          </p:cNvPr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Source Sans Pro" panose="020B0503030403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00BBCEE-4574-67AB-E8DF-DE57CF2A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25"/>
            <a:ext cx="9278401" cy="10048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825546D-12C3-7D88-9A88-1DC709F0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281"/>
            <a:ext cx="112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03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ACF5-0C86-51EA-8EF5-054C67DE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544662"/>
            <a:ext cx="11232001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17F8-A05C-E7F4-7E71-4E9A087B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5805-A8E9-4046-83B7-C08AC4C3FCD2}" type="datetimeFigureOut">
              <a:rPr lang="en-GB" smtClean="0"/>
              <a:t>25/10/2025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742DC-F2B4-894B-9479-AB69DF23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23462-8431-D77A-4347-59EE13C0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47D1-361A-4F4D-9281-138374DDB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38A1-D7BF-22FA-5C14-F4BD9438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F1E5-D375-2EEF-A729-DD7A9A4E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FDF1-C255-9B36-5B77-0862DE0F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407C9-5F71-7FFB-FE29-E40D81C5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F1A9-9100-6D92-8618-DFA6EEB3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5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16AC-F25B-A641-763F-DEFD1FAC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58EC-A929-4708-48F5-BE542C03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5253F-571C-C642-0CA2-FCC7E68A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CFF3-455D-CE8C-C35B-012F49C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1656B-9529-F677-180B-77F4BCB5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44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AE49-D460-4684-C090-B88897CB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EFDD-A67C-5BB6-D6AD-21C36EE54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42D6D-7B50-1D9E-2D10-A9F986F21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8FC01-6888-1A7B-4CB0-97ABF81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618D2-1BD9-C213-5289-3DC1013D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99740-070E-2628-AF4B-0BCF2D4E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82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1B45-87F4-A5EE-44EB-7337B958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9E6BB-2C7C-E268-DF0E-91B70183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862D-7982-F0EC-E318-8D5703C4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B8BEF-9F95-052C-C361-1DF1C6DFA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43933-B32B-5352-CB5D-713DCB5B5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90503-A06E-0935-EC1E-7EB535AB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41ACC-3B30-E4A1-F696-089E32B0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D6557-C61D-FE11-27CF-463FAA5D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9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B90D-C0D3-6337-2F78-78FEEC9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B8F33-7BDB-D4AA-A898-1D5A3B84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75071-91C2-6B33-68DA-EE4A6417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AFFD3-98B3-258C-97B4-686D69F7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03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77024-D8E0-E773-9D8E-19F6D64F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85EAE-9FBE-9D83-DA95-E0DED9FA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9D9A-1120-8B51-7F7D-F6110B53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29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863D-088A-B746-CB5C-45B6386A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CD8E-D39C-B1F5-7667-D384A59C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DED00-EF2D-5359-B3C4-001EC4E98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D54B5-1402-EAE6-9F5A-BEA5F0FD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FBC3B-F214-5A1F-B4A3-2DC796FE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23C5C-F2AD-027E-DADF-1C0BFDC3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8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DE68-08BA-7805-67B0-55588BEF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B18A8-450C-E5C4-0525-4D86C32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2C9C6-F25E-5C15-FF80-5DC8DA337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568D-7A20-E573-CF16-EE2DE357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C51E8-4F78-F6AA-B4B0-5887E586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73B34-0B99-1CBC-7C98-4E0CFB92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17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3361A-0AED-2C5D-1217-436E52F3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EB50-FA89-1CCA-D3B5-D2A5B568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93F8-24DD-D70B-00AC-3986B2612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C3DAD-1841-47AC-BF46-6B96439F77D4}" type="datetimeFigureOut">
              <a:rPr lang="en-IN" smtClean="0"/>
              <a:t>25-10-2025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8AA96-D75E-DBA8-F37D-891710159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BC99-FE8C-0E84-70AC-13D0E2FCB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F32C5B-F16D-4FF5-9509-D241A9D0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2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E053-30F9-F4C9-26F1-5DCDA7E45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870" y="2620941"/>
            <a:ext cx="10071536" cy="1341192"/>
          </a:xfrm>
          <a:solidFill>
            <a:schemeClr val="accent4">
              <a:lumMod val="75000"/>
            </a:schemeClr>
          </a:solidFill>
        </p:spPr>
        <p:txBody>
          <a:bodyPr anchor="b"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en-GB" sz="2000" b="1" noProof="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r>
              <a:rPr lang="en-GB" sz="2700" b="1" noProof="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2</a:t>
            </a:r>
            <a:r>
              <a:rPr lang="en-GB" sz="2700" b="1" baseline="30000" noProof="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nd</a:t>
            </a:r>
            <a:r>
              <a:rPr lang="en-GB" sz="2700" b="1" noProof="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 WHO Global Summit on Traditional Medicine </a:t>
            </a:r>
            <a:br>
              <a:rPr lang="en-GB" sz="2700" b="1" noProof="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r>
              <a:rPr lang="en-GB" sz="27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17-19 December 2025, New Delhi, India</a:t>
            </a: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2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br>
              <a:rPr lang="en-GB" sz="1300" i="1" dirty="0">
                <a:latin typeface="Source Sans Pro"/>
                <a:ea typeface="Source Sans Pro"/>
                <a:cs typeface="Aharoni"/>
              </a:rPr>
            </a:br>
            <a:endParaRPr lang="en-IN" sz="1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66318-F504-7193-914C-9D44C5A37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4946846"/>
            <a:ext cx="10071536" cy="696338"/>
          </a:xfrm>
        </p:spPr>
        <p:txBody>
          <a:bodyPr anchor="t">
            <a:noAutofit/>
          </a:bodyPr>
          <a:lstStyle/>
          <a:p>
            <a:r>
              <a:rPr lang="en-GB" sz="1600" b="1" i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Restoring balance: </a:t>
            </a:r>
            <a:br>
              <a:rPr lang="en-GB" sz="1600" b="1" i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</a:br>
            <a:r>
              <a:rPr lang="en-GB" sz="1600" b="1" i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The science and practice of health and well-being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inistry of AYUSH, AIIMS to set up Department of Integrative Medicine">
            <a:extLst>
              <a:ext uri="{FF2B5EF4-FFF2-40B4-BE49-F238E27FC236}">
                <a16:creationId xmlns:a16="http://schemas.microsoft.com/office/drawing/2014/main" id="{205BE92E-35A9-189D-B170-4E2F9D44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1778"/>
          <a:stretch>
            <a:fillRect/>
          </a:stretch>
        </p:blipFill>
        <p:spPr bwMode="auto">
          <a:xfrm>
            <a:off x="972314" y="571044"/>
            <a:ext cx="1810426" cy="14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ownloads\who LOGO.png">
            <a:extLst>
              <a:ext uri="{FF2B5EF4-FFF2-40B4-BE49-F238E27FC236}">
                <a16:creationId xmlns:a16="http://schemas.microsoft.com/office/drawing/2014/main" id="{4786B5AF-740F-1C79-3C10-CB660BD1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59" y="786910"/>
            <a:ext cx="3223624" cy="10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2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09C7F-BDE3-A8D6-B604-BA732920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92" y="155461"/>
            <a:ext cx="9392421" cy="1330841"/>
          </a:xfrm>
        </p:spPr>
        <p:txBody>
          <a:bodyPr>
            <a:normAutofit/>
          </a:bodyPr>
          <a:lstStyle/>
          <a:p>
            <a:br>
              <a:rPr lang="en-GB" sz="2400" b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Ministerial Round Table Dialogue-Wed 17 Dec, 05-6:30 PM</a:t>
            </a:r>
            <a:br>
              <a:rPr lang="en-GB" sz="2400" b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IN" sz="2400" dirty="0"/>
          </a:p>
        </p:txBody>
      </p:sp>
      <p:pic>
        <p:nvPicPr>
          <p:cNvPr id="6" name="Picture 5" descr="A group of people sitting around a round table&#10;&#10;AI-generated content may be incorrect.">
            <a:extLst>
              <a:ext uri="{FF2B5EF4-FFF2-40B4-BE49-F238E27FC236}">
                <a16:creationId xmlns:a16="http://schemas.microsoft.com/office/drawing/2014/main" id="{35E019E5-E35D-3936-6A72-22E519F0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1"/>
          <a:stretch>
            <a:fillRect/>
          </a:stretch>
        </p:blipFill>
        <p:spPr>
          <a:xfrm>
            <a:off x="6719367" y="2389239"/>
            <a:ext cx="4788505" cy="295487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54E268C-5352-53DE-B75D-D986A0F3B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491054"/>
              </p:ext>
            </p:extLst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18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27137-8F67-6864-6870-03FE98CA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36" y="346480"/>
            <a:ext cx="11312483" cy="6590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 Status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DCD00-2666-4BAB-43F5-AF0C066FF9BE}"/>
              </a:ext>
            </a:extLst>
          </p:cNvPr>
          <p:cNvSpPr txBox="1"/>
          <p:nvPr/>
        </p:nvSpPr>
        <p:spPr>
          <a:xfrm>
            <a:off x="296636" y="1211115"/>
            <a:ext cx="6322374" cy="5438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b="1" noProof="0" dirty="0">
                <a:solidFill>
                  <a:srgbClr val="0059A3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Joint Invitation to be sent by WHO</a:t>
            </a:r>
            <a:endParaRPr lang="en-GB" b="1" dirty="0">
              <a:solidFill>
                <a:srgbClr val="0059A3"/>
              </a:solidFill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b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 person: Approx 700 for Summit, 1,200 for inauguration</a:t>
            </a:r>
            <a:endParaRPr lang="en-GB" noProof="0" dirty="0"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74625" indent="-174625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350 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Sponsored WHO international invitations (</a:t>
            </a:r>
            <a:r>
              <a:rPr lang="en-GB" i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6 regions x 50 + 50 HQ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). Submit by 17 October,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Sponsored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invitations.</a:t>
            </a:r>
            <a:endParaRPr lang="en-GB" noProof="0" dirty="0"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74625" indent="-174625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i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Additional: 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Non-sponsored WHO international invitations: 120 (</a:t>
            </a:r>
            <a:r>
              <a:rPr lang="en-GB" i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6 regions x 20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) 30 from Ministry of </a:t>
            </a:r>
            <a:r>
              <a:rPr lang="en-GB" noProof="0" dirty="0" err="1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Ayush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.</a:t>
            </a:r>
          </a:p>
          <a:p>
            <a:pPr marL="174625" indent="-174625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17 Sept: Circular letter to all WHO member-states via missions, with </a:t>
            </a:r>
            <a:r>
              <a:rPr lang="en-GB" b="1" i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2</a:t>
            </a:r>
            <a:r>
              <a:rPr lang="en-GB" b="1" i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7 Oct </a:t>
            </a:r>
            <a:r>
              <a:rPr lang="en-GB" i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deadline for expression of interest to send sponsored government delegation of up to three members</a:t>
            </a:r>
          </a:p>
          <a:p>
            <a:pPr marL="174625" indent="-174625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Ongoing: 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Sponsored travel arrangements decentralized through WHO regional offices with dedicated focal points; centralized travel planning and registration list through WHO Tunis Centre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0D60E-1E5A-24B8-8886-3BDDDF3B0A0D}"/>
              </a:ext>
            </a:extLst>
          </p:cNvPr>
          <p:cNvSpPr txBox="1"/>
          <p:nvPr/>
        </p:nvSpPr>
        <p:spPr>
          <a:xfrm>
            <a:off x="7184244" y="1211114"/>
            <a:ext cx="4424876" cy="2709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b="1" dirty="0">
                <a:solidFill>
                  <a:srgbClr val="0059A3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Joint Invitation from Hon’ble Minister of Ayush and WHO Regional Director</a:t>
            </a:r>
            <a:endParaRPr lang="en-GB" noProof="0" dirty="0">
              <a:solidFill>
                <a:srgbClr val="0059A3"/>
              </a:solidFill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74625" indent="-174625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i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1 Nov</a:t>
            </a:r>
            <a:r>
              <a:rPr lang="en-GB" i="1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Co-signed invitation letters from Hon Minister Ayush and WHO Regional Director to be sent to all interested Ministers (MEA guidance sought-32 list of countries have been identified)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252A7-D78B-E8DB-7EB7-E1D3A00323F3}"/>
              </a:ext>
            </a:extLst>
          </p:cNvPr>
          <p:cNvSpPr txBox="1"/>
          <p:nvPr/>
        </p:nvSpPr>
        <p:spPr>
          <a:xfrm>
            <a:off x="7267371" y="4108751"/>
            <a:ext cx="4424876" cy="2541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endParaRPr lang="en-US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kern="1200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Invitations to be extended from Ministry of Ayush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1200" noProof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Ambassadors / missions at Delhi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Heads of state yet to be identified with the support of MEA.</a:t>
            </a:r>
            <a:endParaRPr lang="en-US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endParaRPr lang="en-US" sz="10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Open envelope with solid fill">
            <a:extLst>
              <a:ext uri="{FF2B5EF4-FFF2-40B4-BE49-F238E27FC236}">
                <a16:creationId xmlns:a16="http://schemas.microsoft.com/office/drawing/2014/main" id="{F545E167-AD9B-AF63-D34A-8D6B4F175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640" y="432195"/>
            <a:ext cx="487572" cy="4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4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C38F7-9E2F-33C6-A43B-D029275E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729" y="628388"/>
            <a:ext cx="5852711" cy="966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 Status- Continue..</a:t>
            </a:r>
          </a:p>
        </p:txBody>
      </p:sp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631EEC72-28CA-0662-9772-ABBB67DA9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5DF0B-61C9-140F-30CD-9DF817E30654}"/>
              </a:ext>
            </a:extLst>
          </p:cNvPr>
          <p:cNvSpPr txBox="1"/>
          <p:nvPr/>
        </p:nvSpPr>
        <p:spPr>
          <a:xfrm>
            <a:off x="5001993" y="2108414"/>
            <a:ext cx="5852711" cy="3608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participation: Up 5,000 online</a:t>
            </a:r>
            <a:endParaRPr lang="en-U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Summit microsite to be launched in October with invitation to register online for remote viewing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228600" algn="just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Summit and Expo broadcast in December to focus on participatory engagement (chat, quizzes, polls), and live/pre-recorded interventions by remote speakers and events</a:t>
            </a:r>
          </a:p>
        </p:txBody>
      </p:sp>
    </p:spTree>
    <p:extLst>
      <p:ext uri="{BB962C8B-B14F-4D97-AF65-F5344CB8AC3E}">
        <p14:creationId xmlns:p14="http://schemas.microsoft.com/office/powerpoint/2010/main" val="59908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5AB36-2727-0E9A-F04C-F9A3CAC0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27" y="100045"/>
            <a:ext cx="10677341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for bilateral discussions in the sideline of the Summit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3228CF-586F-931D-2B20-84678362E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93688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DFC4D0EA-23B8-D8CD-A4CE-1D3A62118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62" y="1445069"/>
            <a:ext cx="4735630" cy="51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7E81-7FF8-B2C1-7F36-01FB4924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49" y="2074362"/>
            <a:ext cx="2712719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for the Global Summit on Traditional Medicine 2025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C7EB91-7A62-B42E-A248-BF84DF41CE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99848" y="481264"/>
          <a:ext cx="8345103" cy="621134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75017">
                  <a:extLst>
                    <a:ext uri="{9D8B030D-6E8A-4147-A177-3AD203B41FA5}">
                      <a16:colId xmlns:a16="http://schemas.microsoft.com/office/drawing/2014/main" val="1394095057"/>
                    </a:ext>
                  </a:extLst>
                </a:gridCol>
                <a:gridCol w="3896807">
                  <a:extLst>
                    <a:ext uri="{9D8B030D-6E8A-4147-A177-3AD203B41FA5}">
                      <a16:colId xmlns:a16="http://schemas.microsoft.com/office/drawing/2014/main" val="17035215"/>
                    </a:ext>
                  </a:extLst>
                </a:gridCol>
                <a:gridCol w="2773279">
                  <a:extLst>
                    <a:ext uri="{9D8B030D-6E8A-4147-A177-3AD203B41FA5}">
                      <a16:colId xmlns:a16="http://schemas.microsoft.com/office/drawing/2014/main" val="3766462538"/>
                    </a:ext>
                  </a:extLst>
                </a:gridCol>
              </a:tblGrid>
              <a:tr h="856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Responsibility Area</a:t>
                      </a:r>
                      <a:endParaRPr lang="en-IN" sz="16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16715" marB="8357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Ministry of Ayush (Govt. of India)</a:t>
                      </a:r>
                      <a:endParaRPr lang="en-IN" sz="16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16715" marB="8357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IN" sz="16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16715" marB="8357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07843"/>
                  </a:ext>
                </a:extLst>
              </a:tr>
              <a:tr h="98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Accommodation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 ministers, high-level officials, and liaison officers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 participants (up to 200 rooms), booked at negotiated rates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00388"/>
                  </a:ext>
                </a:extLst>
              </a:tr>
              <a:tr h="1284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Venue booking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Venue booking, suitably equipped offices for WHO, furniture, equipment, services, appropriate infrastructure, and local staff necessary for the work of the Global Summit.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--------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60223"/>
                  </a:ext>
                </a:extLst>
              </a:tr>
              <a:tr h="698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 ministers, high-level officials, and liaison officers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Airport-hotel-venue transfers for all participants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422620"/>
                  </a:ext>
                </a:extLst>
              </a:tr>
              <a:tr h="987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Event Management Company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Event Management Company (EMC) hired by WHO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33270"/>
                  </a:ext>
                </a:extLst>
              </a:tr>
              <a:tr h="698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Support Staff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Hired via EMC: security, ushers, technicians, media, cleaners, etc.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254526"/>
                  </a:ext>
                </a:extLst>
              </a:tr>
              <a:tr h="698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Medical Facilities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On-site first aid; emergency hospital access (treatment not covered)</a:t>
                      </a:r>
                      <a:endParaRPr lang="en-IN" sz="16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6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2680" marT="25072" marB="835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7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15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ADF95-D064-EB54-C11C-43ED03AC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CEBC-E85E-02CF-CB7D-D58D71E3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16" y="2074361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for the Global Summit on Traditional Medicine 2025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67A1A7-532E-EE8B-C1A0-1B6403880F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4586" y="359375"/>
          <a:ext cx="8242615" cy="52980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59167">
                  <a:extLst>
                    <a:ext uri="{9D8B030D-6E8A-4147-A177-3AD203B41FA5}">
                      <a16:colId xmlns:a16="http://schemas.microsoft.com/office/drawing/2014/main" val="1394095057"/>
                    </a:ext>
                  </a:extLst>
                </a:gridCol>
                <a:gridCol w="3141724">
                  <a:extLst>
                    <a:ext uri="{9D8B030D-6E8A-4147-A177-3AD203B41FA5}">
                      <a16:colId xmlns:a16="http://schemas.microsoft.com/office/drawing/2014/main" val="17035215"/>
                    </a:ext>
                  </a:extLst>
                </a:gridCol>
                <a:gridCol w="3141724">
                  <a:extLst>
                    <a:ext uri="{9D8B030D-6E8A-4147-A177-3AD203B41FA5}">
                      <a16:colId xmlns:a16="http://schemas.microsoft.com/office/drawing/2014/main" val="3766462538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Responsibility Area</a:t>
                      </a:r>
                      <a:endParaRPr lang="en-IN" sz="16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208" marT="13389" marB="669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Ministry of Ayush (Govt. of India)</a:t>
                      </a:r>
                      <a:endParaRPr lang="en-IN" sz="16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208" marT="13389" marB="669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IN" sz="16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208" marT="13389" marB="669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07843"/>
                  </a:ext>
                </a:extLst>
              </a:tr>
              <a:tr h="690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Reception Services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Special reception desk at New Delhi airport (domestic and international terminals)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400388"/>
                  </a:ext>
                </a:extLst>
              </a:tr>
              <a:tr h="465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Customs and Equipment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Facilitate duty-free import/export of WHO equipment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60223"/>
                  </a:ext>
                </a:extLst>
              </a:tr>
              <a:tr h="690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Security &amp; Protocol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Coordinate with Delhi Police and agencies for ministerial protocol and overall security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422620"/>
                  </a:ext>
                </a:extLst>
              </a:tr>
              <a:tr h="915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Participant Coordination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Assign contact person for liaison on transport matters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List of persons attending or participating in the Global Summit will be forwarded by WHO to MoA </a:t>
                      </a: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Manage participant arrivals/departures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33270"/>
                  </a:ext>
                </a:extLst>
              </a:tr>
              <a:tr h="465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Liability for Damages/Accidents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Assumes liability (excluding gross negligence by WHO officials)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254526"/>
                  </a:ext>
                </a:extLst>
              </a:tr>
              <a:tr h="690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Reception Services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Special reception desk at New Delhi airport (domestic and international terminals)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4" marR="5493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7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47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5054-0B7C-E4E9-1FA5-65CCB825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74AED08-ECAE-429B-0263-D6835087E000}"/>
              </a:ext>
            </a:extLst>
          </p:cNvPr>
          <p:cNvGrpSpPr/>
          <p:nvPr/>
        </p:nvGrpSpPr>
        <p:grpSpPr>
          <a:xfrm>
            <a:off x="5094685" y="1910900"/>
            <a:ext cx="1735882" cy="2547589"/>
            <a:chOff x="904441" y="2025015"/>
            <a:chExt cx="1735882" cy="254758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48CAD5-4B35-DC4D-C5E0-CC0B88BD46F5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FA0109-4C5B-80E3-AD1C-5764A3E99518}"/>
                </a:ext>
              </a:extLst>
            </p:cNvPr>
            <p:cNvSpPr/>
            <p:nvPr/>
          </p:nvSpPr>
          <p:spPr>
            <a:xfrm>
              <a:off x="1176809" y="2997605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6996F55-67FC-5476-65F1-7214EEED18E2}"/>
                </a:ext>
              </a:extLst>
            </p:cNvPr>
            <p:cNvGrpSpPr/>
            <p:nvPr/>
          </p:nvGrpSpPr>
          <p:grpSpPr>
            <a:xfrm>
              <a:off x="1650323" y="3582605"/>
              <a:ext cx="900000" cy="900000"/>
              <a:chOff x="1650323" y="3582605"/>
              <a:chExt cx="900000" cy="900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549408B-20C7-7A00-D801-6DA098D8A105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2" name="Graphic 61" descr="Group with solid fill">
                <a:extLst>
                  <a:ext uri="{FF2B5EF4-FFF2-40B4-BE49-F238E27FC236}">
                    <a16:creationId xmlns:a16="http://schemas.microsoft.com/office/drawing/2014/main" id="{2F3453DC-7EE1-2F2E-4CB2-4AA2BCBEA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6E797D0-FF70-CFE7-AD14-AA7FDA6665F5}"/>
                </a:ext>
              </a:extLst>
            </p:cNvPr>
            <p:cNvCxnSpPr>
              <a:cxnSpLocks/>
            </p:cNvCxnSpPr>
            <p:nvPr/>
          </p:nvCxnSpPr>
          <p:spPr>
            <a:xfrm>
              <a:off x="2281098" y="2025015"/>
              <a:ext cx="0" cy="1518305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FCE3FB2-C9AC-9CDD-0C93-4547C30B09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441" y="4080952"/>
              <a:ext cx="687600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CCFAA47-F1CE-0A5E-D15F-E35B5DBA902F}"/>
              </a:ext>
            </a:extLst>
          </p:cNvPr>
          <p:cNvCxnSpPr>
            <a:cxnSpLocks/>
          </p:cNvCxnSpPr>
          <p:nvPr/>
        </p:nvCxnSpPr>
        <p:spPr>
          <a:xfrm flipH="1">
            <a:off x="12106521" y="3939118"/>
            <a:ext cx="85479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E35CFA-5CFE-03A0-2156-4545AB762A96}"/>
              </a:ext>
            </a:extLst>
          </p:cNvPr>
          <p:cNvGrpSpPr/>
          <p:nvPr/>
        </p:nvGrpSpPr>
        <p:grpSpPr>
          <a:xfrm>
            <a:off x="3334135" y="1910900"/>
            <a:ext cx="1743330" cy="2547589"/>
            <a:chOff x="896993" y="2025015"/>
            <a:chExt cx="1743330" cy="254758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3125D5D-4324-40A6-9311-985E3E524E03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53868F7-4878-77CE-1956-9799B58D9E04}"/>
                </a:ext>
              </a:extLst>
            </p:cNvPr>
            <p:cNvSpPr/>
            <p:nvPr/>
          </p:nvSpPr>
          <p:spPr>
            <a:xfrm>
              <a:off x="1174428" y="2997605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71C93D5-2D60-A6AA-F7BB-C8950C8C0B04}"/>
                </a:ext>
              </a:extLst>
            </p:cNvPr>
            <p:cNvSpPr/>
            <p:nvPr/>
          </p:nvSpPr>
          <p:spPr>
            <a:xfrm>
              <a:off x="1650323" y="3582605"/>
              <a:ext cx="900000" cy="90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301B9A4-2666-B15D-7F75-ABB824914F60}"/>
                </a:ext>
              </a:extLst>
            </p:cNvPr>
            <p:cNvCxnSpPr>
              <a:cxnSpLocks/>
            </p:cNvCxnSpPr>
            <p:nvPr/>
          </p:nvCxnSpPr>
          <p:spPr>
            <a:xfrm>
              <a:off x="2281098" y="2025015"/>
              <a:ext cx="0" cy="1518305"/>
            </a:xfrm>
            <a:prstGeom prst="line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tx2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5C6DB7-C3EE-F5CA-8904-1E5EE9DA1C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993" y="4103705"/>
              <a:ext cx="687600" cy="0"/>
            </a:xfrm>
            <a:prstGeom prst="line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8952DF-6F09-5B15-72EC-0FE045F67F80}"/>
              </a:ext>
            </a:extLst>
          </p:cNvPr>
          <p:cNvGrpSpPr/>
          <p:nvPr/>
        </p:nvGrpSpPr>
        <p:grpSpPr>
          <a:xfrm>
            <a:off x="8608201" y="1910900"/>
            <a:ext cx="1741959" cy="2547589"/>
            <a:chOff x="898364" y="2025015"/>
            <a:chExt cx="1741959" cy="254758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A14DF14-70AF-4A79-B7EF-3B02C824C5EB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B0CA24-C3FF-3B4D-EF51-C3A5156C17A8}"/>
                </a:ext>
              </a:extLst>
            </p:cNvPr>
            <p:cNvSpPr/>
            <p:nvPr/>
          </p:nvSpPr>
          <p:spPr>
            <a:xfrm>
              <a:off x="1176809" y="2997605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32B4A8A-6A21-AA40-801B-685BFF45DEDB}"/>
                </a:ext>
              </a:extLst>
            </p:cNvPr>
            <p:cNvGrpSpPr/>
            <p:nvPr/>
          </p:nvGrpSpPr>
          <p:grpSpPr>
            <a:xfrm>
              <a:off x="1650323" y="3582605"/>
              <a:ext cx="900000" cy="900000"/>
              <a:chOff x="1650323" y="3582605"/>
              <a:chExt cx="900000" cy="90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D72E90C-99AE-7CB0-EAC4-FF7E714AFEE1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1" name="Graphic 70" descr="Meeting with solid fill">
                <a:extLst>
                  <a:ext uri="{FF2B5EF4-FFF2-40B4-BE49-F238E27FC236}">
                    <a16:creationId xmlns:a16="http://schemas.microsoft.com/office/drawing/2014/main" id="{87FF0471-68F7-F2CE-DEEC-A8BA6D95B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2FB317D-44AF-B2CA-48A3-CE8C57B26DA8}"/>
                </a:ext>
              </a:extLst>
            </p:cNvPr>
            <p:cNvCxnSpPr>
              <a:cxnSpLocks/>
            </p:cNvCxnSpPr>
            <p:nvPr/>
          </p:nvCxnSpPr>
          <p:spPr>
            <a:xfrm>
              <a:off x="2283479" y="2025015"/>
              <a:ext cx="0" cy="1518305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12EDE05-BD82-3AA7-E8E2-2535410A95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364" y="4089923"/>
              <a:ext cx="687600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BFD85F7-687F-4FBB-3781-7319C2F7997E}"/>
              </a:ext>
            </a:extLst>
          </p:cNvPr>
          <p:cNvGrpSpPr/>
          <p:nvPr/>
        </p:nvGrpSpPr>
        <p:grpSpPr>
          <a:xfrm>
            <a:off x="6850094" y="1910900"/>
            <a:ext cx="1735465" cy="2547589"/>
            <a:chOff x="500294" y="2024609"/>
            <a:chExt cx="1735465" cy="254758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8AF2E23-EBA6-E4DD-7696-999AB082ECB2}"/>
                </a:ext>
              </a:extLst>
            </p:cNvPr>
            <p:cNvSpPr/>
            <p:nvPr/>
          </p:nvSpPr>
          <p:spPr>
            <a:xfrm>
              <a:off x="1155759" y="3492198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EAB0681-EA2F-F8AF-22BB-975EF033C1EE}"/>
                </a:ext>
              </a:extLst>
            </p:cNvPr>
            <p:cNvSpPr/>
            <p:nvPr/>
          </p:nvSpPr>
          <p:spPr>
            <a:xfrm>
              <a:off x="772245" y="2997199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11DAF1F-3B66-DE36-1538-6D5F27E886F8}"/>
                </a:ext>
              </a:extLst>
            </p:cNvPr>
            <p:cNvGrpSpPr/>
            <p:nvPr/>
          </p:nvGrpSpPr>
          <p:grpSpPr>
            <a:xfrm>
              <a:off x="1245759" y="3582199"/>
              <a:ext cx="900000" cy="900000"/>
              <a:chOff x="1245759" y="3582199"/>
              <a:chExt cx="900000" cy="9000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B50782A-04BE-39A2-1325-4958B3E1F043}"/>
                  </a:ext>
                </a:extLst>
              </p:cNvPr>
              <p:cNvSpPr/>
              <p:nvPr/>
            </p:nvSpPr>
            <p:spPr>
              <a:xfrm>
                <a:off x="1245759" y="3582199"/>
                <a:ext cx="900000" cy="90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9" name="Graphic 98" descr="Newspaper with solid fill">
                <a:extLst>
                  <a:ext uri="{FF2B5EF4-FFF2-40B4-BE49-F238E27FC236}">
                    <a16:creationId xmlns:a16="http://schemas.microsoft.com/office/drawing/2014/main" id="{FBC13940-218F-7580-31EB-2E679CA96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389670" y="3715477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F71A53C-2A48-F891-1720-B53CFEEB16EA}"/>
                </a:ext>
              </a:extLst>
            </p:cNvPr>
            <p:cNvCxnSpPr>
              <a:cxnSpLocks/>
            </p:cNvCxnSpPr>
            <p:nvPr/>
          </p:nvCxnSpPr>
          <p:spPr>
            <a:xfrm>
              <a:off x="1878915" y="2024609"/>
              <a:ext cx="0" cy="1518305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accent5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FCE13C-F283-983D-2556-DD78FC32B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94" y="4092209"/>
              <a:ext cx="687600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EAD6E-B7B4-81FB-DFDC-394FBAC9C0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6507" y="6355968"/>
            <a:ext cx="289931" cy="18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07D1EED-D496-B874-215E-15425949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646" y="415771"/>
            <a:ext cx="9110581" cy="569350"/>
          </a:xfrm>
        </p:spPr>
        <p:txBody>
          <a:bodyPr/>
          <a:lstStyle/>
          <a:p>
            <a:pPr algn="ctr"/>
            <a:r>
              <a:rPr lang="en-GB" sz="30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Progress towards the Summit by WHO and </a:t>
            </a:r>
            <a:r>
              <a:rPr lang="en-GB" sz="3000" b="1" dirty="0" err="1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MoA</a:t>
            </a:r>
            <a:endParaRPr lang="en-GB" sz="3000" b="1" dirty="0"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983DA-98B7-08A0-2E9E-22851D0B704F}"/>
              </a:ext>
            </a:extLst>
          </p:cNvPr>
          <p:cNvSpPr txBox="1"/>
          <p:nvPr/>
        </p:nvSpPr>
        <p:spPr>
          <a:xfrm>
            <a:off x="6705696" y="2074472"/>
            <a:ext cx="1380918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Detailed Global Summit programme posted online, Speaker’s list, letter to MEA &amp; MHA sent</a:t>
            </a:r>
            <a:r>
              <a:rPr lang="en-GB" sz="11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, Visit to Bharat Mandapam by Ayush Officials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530C10-FBFC-7D56-400C-BD43AACF8FFE}"/>
              </a:ext>
            </a:extLst>
          </p:cNvPr>
          <p:cNvSpPr txBox="1"/>
          <p:nvPr/>
        </p:nvSpPr>
        <p:spPr>
          <a:xfrm>
            <a:off x="8608201" y="2074472"/>
            <a:ext cx="1247572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3</a:t>
            </a:r>
            <a:r>
              <a:rPr lang="en-GB" sz="1100" baseline="300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rd</a:t>
            </a:r>
            <a:r>
              <a:rPr lang="en-GB" sz="11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 SPG meeting, invitation to 200 participants by </a:t>
            </a:r>
            <a:r>
              <a:rPr lang="en-GB" sz="1100" dirty="0" err="1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GoI</a:t>
            </a:r>
            <a:r>
              <a:rPr lang="en-GB" sz="11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, Joint Invitation to foreign health Ministers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AAE6D4-EF72-C26F-C724-B7F833BD8799}"/>
              </a:ext>
            </a:extLst>
          </p:cNvPr>
          <p:cNvSpPr txBox="1"/>
          <p:nvPr/>
        </p:nvSpPr>
        <p:spPr>
          <a:xfrm>
            <a:off x="1173780" y="1743217"/>
            <a:ext cx="170343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July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44610E-A56F-805F-363A-630AEF65FAC5}"/>
              </a:ext>
            </a:extLst>
          </p:cNvPr>
          <p:cNvSpPr txBox="1"/>
          <p:nvPr/>
        </p:nvSpPr>
        <p:spPr>
          <a:xfrm>
            <a:off x="6132018" y="1743217"/>
            <a:ext cx="20120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October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6BA391-89D4-D7FA-A56A-5C4C5314BAAF}"/>
              </a:ext>
            </a:extLst>
          </p:cNvPr>
          <p:cNvSpPr txBox="1"/>
          <p:nvPr/>
        </p:nvSpPr>
        <p:spPr>
          <a:xfrm>
            <a:off x="7658758" y="1743217"/>
            <a:ext cx="225878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November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C41537-78DF-FED3-C29C-A7F967772E18}"/>
              </a:ext>
            </a:extLst>
          </p:cNvPr>
          <p:cNvSpPr txBox="1"/>
          <p:nvPr/>
        </p:nvSpPr>
        <p:spPr>
          <a:xfrm>
            <a:off x="-319901" y="1743217"/>
            <a:ext cx="161513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June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6CB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5E7E61-4D68-7E4B-74E5-78B8E332E4A6}"/>
              </a:ext>
            </a:extLst>
          </p:cNvPr>
          <p:cNvGrpSpPr/>
          <p:nvPr/>
        </p:nvGrpSpPr>
        <p:grpSpPr>
          <a:xfrm>
            <a:off x="1850489" y="1910900"/>
            <a:ext cx="1463514" cy="2547589"/>
            <a:chOff x="1176809" y="2025015"/>
            <a:chExt cx="1463514" cy="254758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974F5C1-62E3-86BC-DBD6-943A81E05C14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4604F9-E348-CCAC-3E8D-FD0683A1A230}"/>
                </a:ext>
              </a:extLst>
            </p:cNvPr>
            <p:cNvSpPr/>
            <p:nvPr/>
          </p:nvSpPr>
          <p:spPr>
            <a:xfrm>
              <a:off x="1176809" y="2997605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95DAC5-BA4B-0612-960F-AAF0871F5737}"/>
                </a:ext>
              </a:extLst>
            </p:cNvPr>
            <p:cNvGrpSpPr/>
            <p:nvPr/>
          </p:nvGrpSpPr>
          <p:grpSpPr>
            <a:xfrm>
              <a:off x="1650323" y="3582605"/>
              <a:ext cx="900000" cy="900000"/>
              <a:chOff x="1650323" y="3582605"/>
              <a:chExt cx="900000" cy="9000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F9A35C5-6B8F-0457-EA4C-AA41FFDA6ADB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2" name="Graphic 51" descr="Performance Curtains with solid fill">
                <a:extLst>
                  <a:ext uri="{FF2B5EF4-FFF2-40B4-BE49-F238E27FC236}">
                    <a16:creationId xmlns:a16="http://schemas.microsoft.com/office/drawing/2014/main" id="{F7B464AE-763E-8D44-7B18-1AF8FE4C6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3B4A7C-BC74-BB99-75C7-FCD7FC87434E}"/>
                </a:ext>
              </a:extLst>
            </p:cNvPr>
            <p:cNvCxnSpPr>
              <a:cxnSpLocks/>
            </p:cNvCxnSpPr>
            <p:nvPr/>
          </p:nvCxnSpPr>
          <p:spPr>
            <a:xfrm>
              <a:off x="2283479" y="2025015"/>
              <a:ext cx="0" cy="1518305"/>
            </a:xfrm>
            <a:prstGeom prst="line">
              <a:avLst/>
            </a:prstGeom>
            <a:solidFill>
              <a:srgbClr val="004976"/>
            </a:solidFill>
            <a:ln w="57150">
              <a:solidFill>
                <a:schemeClr val="tx2">
                  <a:lumMod val="50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CEEB91-AF2E-F75B-C5B3-FB5AA152D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2299" y="4079317"/>
              <a:ext cx="370800" cy="0"/>
            </a:xfrm>
            <a:prstGeom prst="line">
              <a:avLst/>
            </a:prstGeom>
            <a:solidFill>
              <a:srgbClr val="004976"/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A9D0DEA-7104-C280-8B48-2B1F8D0719A7}"/>
              </a:ext>
            </a:extLst>
          </p:cNvPr>
          <p:cNvSpPr txBox="1"/>
          <p:nvPr/>
        </p:nvSpPr>
        <p:spPr>
          <a:xfrm>
            <a:off x="4911144" y="2074472"/>
            <a:ext cx="1444435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Nominations finalized for sponsored participation by WHO, Committee formed, Venue booked, Letter to DG (WHO), PMO and Delhi Police sent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CB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0B74E5-6800-820B-83BF-59327F6218E5}"/>
              </a:ext>
            </a:extLst>
          </p:cNvPr>
          <p:cNvSpPr txBox="1"/>
          <p:nvPr/>
        </p:nvSpPr>
        <p:spPr>
          <a:xfrm>
            <a:off x="4392529" y="1743217"/>
            <a:ext cx="20120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September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F4965C-30E2-51F8-B459-790A9CDDCBF3}"/>
              </a:ext>
            </a:extLst>
          </p:cNvPr>
          <p:cNvSpPr txBox="1"/>
          <p:nvPr/>
        </p:nvSpPr>
        <p:spPr>
          <a:xfrm>
            <a:off x="1677745" y="2074472"/>
            <a:ext cx="122775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Draft agenda circulated; high-level invitations sent by WHO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EEFBC12-1BC1-B7A2-0784-FDBCFFE27128}"/>
              </a:ext>
            </a:extLst>
          </p:cNvPr>
          <p:cNvGrpSpPr/>
          <p:nvPr/>
        </p:nvGrpSpPr>
        <p:grpSpPr>
          <a:xfrm>
            <a:off x="5232179" y="4014206"/>
            <a:ext cx="2656701" cy="2226103"/>
            <a:chOff x="1593081" y="3999246"/>
            <a:chExt cx="4083779" cy="2226103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6D93FBC-E537-26F7-00E5-C117A6D65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851" y="4013607"/>
              <a:ext cx="9341" cy="1131216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48E410B-2FD1-07BA-4B97-77329052B1DA}"/>
                </a:ext>
              </a:extLst>
            </p:cNvPr>
            <p:cNvSpPr/>
            <p:nvPr/>
          </p:nvSpPr>
          <p:spPr>
            <a:xfrm rot="5400000">
              <a:off x="1593081" y="5145349"/>
              <a:ext cx="1080000" cy="1080000"/>
            </a:xfrm>
            <a:prstGeom prst="ellipse">
              <a:avLst/>
            </a:prstGeom>
            <a:noFill/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CB028B2-61C5-D4C5-CC37-DC00B8D9AC66}"/>
                </a:ext>
              </a:extLst>
            </p:cNvPr>
            <p:cNvSpPr/>
            <p:nvPr/>
          </p:nvSpPr>
          <p:spPr>
            <a:xfrm rot="5400000">
              <a:off x="2262347" y="4942020"/>
              <a:ext cx="727321" cy="107228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B598E39-47B5-05FE-BC62-55312D817EE0}"/>
                </a:ext>
              </a:extLst>
            </p:cNvPr>
            <p:cNvGrpSpPr/>
            <p:nvPr/>
          </p:nvGrpSpPr>
          <p:grpSpPr>
            <a:xfrm rot="5400000">
              <a:off x="1683080" y="5235349"/>
              <a:ext cx="900000" cy="900000"/>
              <a:chOff x="1650323" y="3582605"/>
              <a:chExt cx="900000" cy="9000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AB70AC5-C17F-44A9-B350-DB14B520F7DD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rgbClr val="132F49"/>
              </a:solidFill>
              <a:ln>
                <a:solidFill>
                  <a:srgbClr val="132F4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2" name="Graphic 121" descr="Chat with solid fill">
                <a:extLst>
                  <a:ext uri="{FF2B5EF4-FFF2-40B4-BE49-F238E27FC236}">
                    <a16:creationId xmlns:a16="http://schemas.microsoft.com/office/drawing/2014/main" id="{EAC02133-7DF3-1FF7-3C6C-0C5CDE400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 rot="16200000"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90E732-F2D6-0DF7-09A1-9E59F7C343D5}"/>
                </a:ext>
              </a:extLst>
            </p:cNvPr>
            <p:cNvSpPr txBox="1"/>
            <p:nvPr/>
          </p:nvSpPr>
          <p:spPr>
            <a:xfrm>
              <a:off x="2777733" y="5414860"/>
              <a:ext cx="2545393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Agreement signed for the Global Summit on TM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22FC02D-6463-4866-23F5-16EA62BBBB33}"/>
                </a:ext>
              </a:extLst>
            </p:cNvPr>
            <p:cNvSpPr txBox="1"/>
            <p:nvPr/>
          </p:nvSpPr>
          <p:spPr>
            <a:xfrm>
              <a:off x="2709432" y="4865564"/>
              <a:ext cx="29674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2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nd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 SPG meeting (25.09.2025)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B965BB-C698-D392-03A2-8833EF135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0996" y="3999246"/>
              <a:ext cx="169097" cy="0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1CA895-EA4B-96DB-FE51-85A0FE83DA9C}"/>
              </a:ext>
            </a:extLst>
          </p:cNvPr>
          <p:cNvSpPr txBox="1"/>
          <p:nvPr/>
        </p:nvSpPr>
        <p:spPr>
          <a:xfrm>
            <a:off x="9255266" y="1743217"/>
            <a:ext cx="242011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December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F11AA-678F-EFA5-6DB5-A91F61EC8AF2}"/>
              </a:ext>
            </a:extLst>
          </p:cNvPr>
          <p:cNvSpPr txBox="1"/>
          <p:nvPr/>
        </p:nvSpPr>
        <p:spPr>
          <a:xfrm>
            <a:off x="10267733" y="2081118"/>
            <a:ext cx="1422261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srgbClr val="006CB0">
                    <a:lumMod val="50000"/>
                  </a:srgbClr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Construction of Summit meeting and expo space begins at Bharat Mandapam,</a:t>
            </a:r>
            <a:endParaRPr lang="en-GB" sz="1100" dirty="0">
              <a:solidFill>
                <a:srgbClr val="006CB0">
                  <a:lumMod val="50000"/>
                </a:srgbClr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Global Summit and Expo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6CB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brima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D2BE0C-3B23-9A06-B633-0BFA9EC36BF9}"/>
              </a:ext>
            </a:extLst>
          </p:cNvPr>
          <p:cNvSpPr txBox="1"/>
          <p:nvPr/>
        </p:nvSpPr>
        <p:spPr>
          <a:xfrm>
            <a:off x="3285721" y="2074472"/>
            <a:ext cx="1327856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Summit website launched; registration opens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1ED85A3-0E71-AAFC-91C0-7A24F2F88D0D}"/>
              </a:ext>
            </a:extLst>
          </p:cNvPr>
          <p:cNvSpPr txBox="1"/>
          <p:nvPr/>
        </p:nvSpPr>
        <p:spPr>
          <a:xfrm>
            <a:off x="2628598" y="1743217"/>
            <a:ext cx="20120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August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6CB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B4577A3-2750-60F2-752C-7640D7C24084}"/>
              </a:ext>
            </a:extLst>
          </p:cNvPr>
          <p:cNvGrpSpPr/>
          <p:nvPr/>
        </p:nvGrpSpPr>
        <p:grpSpPr>
          <a:xfrm>
            <a:off x="10372099" y="1910900"/>
            <a:ext cx="1734422" cy="2547589"/>
            <a:chOff x="905901" y="2025015"/>
            <a:chExt cx="1734422" cy="254758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F9D18EA-8DF7-4479-B77A-4BA71E90B23C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BBDA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D0DC1B8-40CF-A13A-C30C-8AAF6E692D13}"/>
                </a:ext>
              </a:extLst>
            </p:cNvPr>
            <p:cNvGrpSpPr/>
            <p:nvPr/>
          </p:nvGrpSpPr>
          <p:grpSpPr>
            <a:xfrm>
              <a:off x="1650323" y="3582605"/>
              <a:ext cx="900000" cy="900000"/>
              <a:chOff x="1650323" y="3582605"/>
              <a:chExt cx="900000" cy="90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831D35E-1D1A-0392-C028-3ACF40D7A753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rgbClr val="BBDAFD"/>
              </a:solidFill>
              <a:ln>
                <a:solidFill>
                  <a:srgbClr val="BBDA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8" name="Graphic 87" descr="Document with solid fill">
                <a:extLst>
                  <a:ext uri="{FF2B5EF4-FFF2-40B4-BE49-F238E27FC236}">
                    <a16:creationId xmlns:a16="http://schemas.microsoft.com/office/drawing/2014/main" id="{9677AC93-55DC-BFC4-C5E1-2E99F1894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254EB57-A9F9-BA37-EF52-74469231B388}"/>
                </a:ext>
              </a:extLst>
            </p:cNvPr>
            <p:cNvCxnSpPr>
              <a:cxnSpLocks/>
            </p:cNvCxnSpPr>
            <p:nvPr/>
          </p:nvCxnSpPr>
          <p:spPr>
            <a:xfrm>
              <a:off x="2283479" y="2025015"/>
              <a:ext cx="0" cy="1518305"/>
            </a:xfrm>
            <a:prstGeom prst="line">
              <a:avLst/>
            </a:prstGeom>
            <a:solidFill>
              <a:srgbClr val="BBDAFD"/>
            </a:solidFill>
            <a:ln w="57150">
              <a:solidFill>
                <a:srgbClr val="BBDAFD"/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9946F02-3CC1-5E68-845B-22229C3C4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901" y="4077605"/>
              <a:ext cx="687600" cy="0"/>
            </a:xfrm>
            <a:prstGeom prst="line">
              <a:avLst/>
            </a:prstGeom>
            <a:solidFill>
              <a:srgbClr val="BBDAFD"/>
            </a:solidFill>
            <a:ln w="57150">
              <a:solidFill>
                <a:srgbClr val="BBDA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97C0F9-B59E-3737-AD88-9319FC8F587C}"/>
              </a:ext>
            </a:extLst>
          </p:cNvPr>
          <p:cNvGrpSpPr/>
          <p:nvPr/>
        </p:nvGrpSpPr>
        <p:grpSpPr>
          <a:xfrm>
            <a:off x="-14285" y="1910900"/>
            <a:ext cx="1730222" cy="2547589"/>
            <a:chOff x="910101" y="2025015"/>
            <a:chExt cx="1730222" cy="2547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F3975E-74C3-4F42-190F-EC384C96B4E7}"/>
                </a:ext>
              </a:extLst>
            </p:cNvPr>
            <p:cNvSpPr/>
            <p:nvPr/>
          </p:nvSpPr>
          <p:spPr>
            <a:xfrm>
              <a:off x="1560323" y="3492604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B8EC52-1B5C-3F8E-68AA-29E153F797BB}"/>
                </a:ext>
              </a:extLst>
            </p:cNvPr>
            <p:cNvSpPr/>
            <p:nvPr/>
          </p:nvSpPr>
          <p:spPr>
            <a:xfrm>
              <a:off x="1176809" y="2997605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5C9CD1-802D-0D3B-C83E-E47A4EB1A3AF}"/>
                </a:ext>
              </a:extLst>
            </p:cNvPr>
            <p:cNvGrpSpPr/>
            <p:nvPr/>
          </p:nvGrpSpPr>
          <p:grpSpPr>
            <a:xfrm>
              <a:off x="1650323" y="3582605"/>
              <a:ext cx="900000" cy="900000"/>
              <a:chOff x="1650323" y="3582605"/>
              <a:chExt cx="900000" cy="9000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825265-9B02-AF76-D5A4-D368373C6059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Graphic 2" descr="Document with solid fill">
                <a:extLst>
                  <a:ext uri="{FF2B5EF4-FFF2-40B4-BE49-F238E27FC236}">
                    <a16:creationId xmlns:a16="http://schemas.microsoft.com/office/drawing/2014/main" id="{A11E6B85-998E-2477-1206-DC555AE3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6E1A0D-3DF6-A36C-6219-16CC1D7D1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01" y="4076866"/>
              <a:ext cx="687600" cy="739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761558-C9E0-C571-02BE-6820FD6011EA}"/>
                </a:ext>
              </a:extLst>
            </p:cNvPr>
            <p:cNvCxnSpPr>
              <a:cxnSpLocks/>
            </p:cNvCxnSpPr>
            <p:nvPr/>
          </p:nvCxnSpPr>
          <p:spPr>
            <a:xfrm>
              <a:off x="2283479" y="2025015"/>
              <a:ext cx="0" cy="1518305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07433B5-FBA5-1284-18F7-4EF640F97F31}"/>
              </a:ext>
            </a:extLst>
          </p:cNvPr>
          <p:cNvSpPr txBox="1"/>
          <p:nvPr/>
        </p:nvSpPr>
        <p:spPr>
          <a:xfrm>
            <a:off x="59521" y="2057771"/>
            <a:ext cx="11803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First meeting of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GoI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6CB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-WHO Summit Planning Group; MoU agreed, CCRAS (nodal agency),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6CB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Graphic 102" descr="Pen with solid fill">
            <a:extLst>
              <a:ext uri="{FF2B5EF4-FFF2-40B4-BE49-F238E27FC236}">
                <a16:creationId xmlns:a16="http://schemas.microsoft.com/office/drawing/2014/main" id="{D0B7A2E8-5BEB-7076-3169-8F4A7B1B58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220743" y="3601767"/>
            <a:ext cx="633443" cy="63344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A7BD81-A9EA-212F-B2A2-4F502EC1AE37}"/>
              </a:ext>
            </a:extLst>
          </p:cNvPr>
          <p:cNvCxnSpPr>
            <a:cxnSpLocks/>
          </p:cNvCxnSpPr>
          <p:nvPr/>
        </p:nvCxnSpPr>
        <p:spPr>
          <a:xfrm flipV="1">
            <a:off x="5552321" y="4037383"/>
            <a:ext cx="6077" cy="1131216"/>
          </a:xfrm>
          <a:prstGeom prst="line">
            <a:avLst/>
          </a:prstGeom>
          <a:solidFill>
            <a:srgbClr val="132F49"/>
          </a:solidFill>
          <a:ln w="57150">
            <a:solidFill>
              <a:srgbClr val="132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E0CDD73-26A8-FE7B-6A18-08842C4B3E40}"/>
              </a:ext>
            </a:extLst>
          </p:cNvPr>
          <p:cNvGrpSpPr/>
          <p:nvPr/>
        </p:nvGrpSpPr>
        <p:grpSpPr>
          <a:xfrm>
            <a:off x="214748" y="4002775"/>
            <a:ext cx="3576015" cy="2226103"/>
            <a:chOff x="1593081" y="3999246"/>
            <a:chExt cx="6207031" cy="222610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D40505-0203-B608-A90B-7CF7D8DE0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850" y="4013607"/>
              <a:ext cx="9341" cy="1131216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0D6BC3-2083-39DD-0DE3-904C478F8BA8}"/>
                </a:ext>
              </a:extLst>
            </p:cNvPr>
            <p:cNvSpPr/>
            <p:nvPr/>
          </p:nvSpPr>
          <p:spPr>
            <a:xfrm rot="5400000">
              <a:off x="1593081" y="5145349"/>
              <a:ext cx="1080000" cy="1080000"/>
            </a:xfrm>
            <a:prstGeom prst="ellipse">
              <a:avLst/>
            </a:prstGeom>
            <a:noFill/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114628-DF61-9ABA-D785-43C322E8ED4A}"/>
                </a:ext>
              </a:extLst>
            </p:cNvPr>
            <p:cNvSpPr/>
            <p:nvPr/>
          </p:nvSpPr>
          <p:spPr>
            <a:xfrm rot="5400000">
              <a:off x="2262347" y="4942020"/>
              <a:ext cx="727321" cy="107228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F8913A-29ED-2228-F44E-806DED899945}"/>
                </a:ext>
              </a:extLst>
            </p:cNvPr>
            <p:cNvGrpSpPr/>
            <p:nvPr/>
          </p:nvGrpSpPr>
          <p:grpSpPr>
            <a:xfrm rot="5400000">
              <a:off x="1683080" y="5235349"/>
              <a:ext cx="900000" cy="900000"/>
              <a:chOff x="1650323" y="3582605"/>
              <a:chExt cx="900000" cy="90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661E0A1-37CB-36AA-E0CC-FF48E14AAECA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rgbClr val="132F49"/>
              </a:solidFill>
              <a:ln>
                <a:solidFill>
                  <a:srgbClr val="132F4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3" name="Graphic 22" descr="Chat with solid fill">
                <a:extLst>
                  <a:ext uri="{FF2B5EF4-FFF2-40B4-BE49-F238E27FC236}">
                    <a16:creationId xmlns:a16="http://schemas.microsoft.com/office/drawing/2014/main" id="{59854A28-EC39-4F4E-743C-015BE5CF5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 rot="16200000"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138F7B-4F38-1568-9A90-7A35DF7FCED3}"/>
                </a:ext>
              </a:extLst>
            </p:cNvPr>
            <p:cNvSpPr txBox="1"/>
            <p:nvPr/>
          </p:nvSpPr>
          <p:spPr>
            <a:xfrm>
              <a:off x="2723664" y="5111155"/>
              <a:ext cx="50764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1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st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  SPG (Summit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Plannig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 Group) meeting (26.06.2025)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D0A9BB-1F3A-6993-BA40-DE7622F56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0996" y="3999246"/>
              <a:ext cx="169097" cy="0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ED4D50-5D27-E00E-B92E-C83DE861AE19}"/>
              </a:ext>
            </a:extLst>
          </p:cNvPr>
          <p:cNvGrpSpPr/>
          <p:nvPr/>
        </p:nvGrpSpPr>
        <p:grpSpPr>
          <a:xfrm>
            <a:off x="8543302" y="4001632"/>
            <a:ext cx="2786380" cy="2226103"/>
            <a:chOff x="1593081" y="3999246"/>
            <a:chExt cx="4836431" cy="222610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45CB64-83ED-B535-0AA7-66F9C2AE7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850" y="4013607"/>
              <a:ext cx="9341" cy="1131216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48F0EA-B01D-227C-CA23-3E9809C7E594}"/>
                </a:ext>
              </a:extLst>
            </p:cNvPr>
            <p:cNvSpPr/>
            <p:nvPr/>
          </p:nvSpPr>
          <p:spPr>
            <a:xfrm rot="5400000">
              <a:off x="1593081" y="5145349"/>
              <a:ext cx="1080000" cy="1080000"/>
            </a:xfrm>
            <a:prstGeom prst="ellipse">
              <a:avLst/>
            </a:prstGeom>
            <a:noFill/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0C64EB-5175-F829-0D71-15736A7194EA}"/>
                </a:ext>
              </a:extLst>
            </p:cNvPr>
            <p:cNvSpPr/>
            <p:nvPr/>
          </p:nvSpPr>
          <p:spPr>
            <a:xfrm rot="5400000">
              <a:off x="2262347" y="4942020"/>
              <a:ext cx="727321" cy="107228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2EF0B7-B9CC-A22A-24E6-E7121BACEC77}"/>
                </a:ext>
              </a:extLst>
            </p:cNvPr>
            <p:cNvGrpSpPr/>
            <p:nvPr/>
          </p:nvGrpSpPr>
          <p:grpSpPr>
            <a:xfrm rot="5400000">
              <a:off x="1683080" y="5235349"/>
              <a:ext cx="900000" cy="900000"/>
              <a:chOff x="1650323" y="3582605"/>
              <a:chExt cx="900000" cy="90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5774BFE-5E5C-EE49-EABF-9DC3E29EC197}"/>
                  </a:ext>
                </a:extLst>
              </p:cNvPr>
              <p:cNvSpPr/>
              <p:nvPr/>
            </p:nvSpPr>
            <p:spPr>
              <a:xfrm>
                <a:off x="1650323" y="3582605"/>
                <a:ext cx="900000" cy="900000"/>
              </a:xfrm>
              <a:prstGeom prst="ellipse">
                <a:avLst/>
              </a:prstGeom>
              <a:solidFill>
                <a:srgbClr val="132F49"/>
              </a:solidFill>
              <a:ln>
                <a:solidFill>
                  <a:srgbClr val="132F4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8" name="Graphic 47" descr="Chat with solid fill">
                <a:extLst>
                  <a:ext uri="{FF2B5EF4-FFF2-40B4-BE49-F238E27FC236}">
                    <a16:creationId xmlns:a16="http://schemas.microsoft.com/office/drawing/2014/main" id="{B5A10ACB-2D0C-401A-CA07-922F54DCB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 rot="16200000">
                <a:off x="1794234" y="3715883"/>
                <a:ext cx="633443" cy="633443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9FE182-16EF-5E2B-29F1-95B92A229E5B}"/>
                </a:ext>
              </a:extLst>
            </p:cNvPr>
            <p:cNvSpPr txBox="1"/>
            <p:nvPr/>
          </p:nvSpPr>
          <p:spPr>
            <a:xfrm>
              <a:off x="2723664" y="5111155"/>
              <a:ext cx="370584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CB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Ebrima"/>
                  <a:cs typeface="Times New Roman" panose="02020603050405020304" pitchFamily="18" charset="0"/>
                </a:rPr>
                <a:t>3rd  SPG meeting (first week of November 2025)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EF398F-19B3-DA8D-2F6A-3D8472BDE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0996" y="3999246"/>
              <a:ext cx="169097" cy="0"/>
            </a:xfrm>
            <a:prstGeom prst="line">
              <a:avLst/>
            </a:prstGeom>
            <a:solidFill>
              <a:srgbClr val="132F49"/>
            </a:solidFill>
            <a:ln w="57150">
              <a:solidFill>
                <a:srgbClr val="132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1301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476055-CECC-E1AB-D06A-11C3008D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63957"/>
            <a:ext cx="11090274" cy="6681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from the Ministry of External Affairs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97087-B242-D28D-3946-7389E2EC1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35617"/>
              </p:ext>
            </p:extLst>
          </p:nvPr>
        </p:nvGraphicFramePr>
        <p:xfrm>
          <a:off x="1884805" y="1376313"/>
          <a:ext cx="10002395" cy="375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1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1.thehealthsite.com/wp-content/uploads/2022/04/GTCM.jpg?impolicy=Medium_Widthonly&amp;w=710">
            <a:extLst>
              <a:ext uri="{FF2B5EF4-FFF2-40B4-BE49-F238E27FC236}">
                <a16:creationId xmlns:a16="http://schemas.microsoft.com/office/drawing/2014/main" id="{54C5DFFF-9577-D7DA-EDAF-A4C724C4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7" y="350982"/>
            <a:ext cx="8363301" cy="559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76E8AF-BAD2-5470-F253-466521CD885A}"/>
              </a:ext>
            </a:extLst>
          </p:cNvPr>
          <p:cNvSpPr txBox="1"/>
          <p:nvPr/>
        </p:nvSpPr>
        <p:spPr>
          <a:xfrm>
            <a:off x="1930400" y="4183126"/>
            <a:ext cx="5246255" cy="6155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haroni" panose="02010803020104030203" pitchFamily="2" charset="-79"/>
              </a:rPr>
              <a:t>THANK YOU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0510F-9A0B-0ED8-C67B-A2F14B1C1F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886" y="1259006"/>
            <a:ext cx="2785761" cy="2785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EBAC9-C53F-515A-2D5E-287671B81CF6}"/>
              </a:ext>
            </a:extLst>
          </p:cNvPr>
          <p:cNvSpPr txBox="1"/>
          <p:nvPr/>
        </p:nvSpPr>
        <p:spPr>
          <a:xfrm>
            <a:off x="8248842" y="4229292"/>
            <a:ext cx="3504205" cy="2616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700" b="1" noProof="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tmsummit@who.int</a:t>
            </a:r>
          </a:p>
        </p:txBody>
      </p:sp>
    </p:spTree>
    <p:extLst>
      <p:ext uri="{BB962C8B-B14F-4D97-AF65-F5344CB8AC3E}">
        <p14:creationId xmlns:p14="http://schemas.microsoft.com/office/powerpoint/2010/main" val="25204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CEB30-463D-E695-79BD-742BE62E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WHO Global Summit on TM, 2025</a:t>
            </a:r>
            <a:endParaRPr lang="en-I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D3B1CA-89CC-141F-A3AA-BBE91E6D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117988"/>
            <a:ext cx="7909705" cy="67298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N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2023 Gandhinagar Summit (with the </a:t>
            </a:r>
            <a:r>
              <a:rPr lang="en-IN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Gujarat Declaration</a:t>
            </a: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launched a global movement reaffirming traditional, complementary &amp; integrative medicine (TCIM) for Universal Health Coverage and the SDGs. The 2025 Summit builds on this through inclusive, science-backed collaboration to restore balance for people and the planet.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Areas:</a:t>
            </a:r>
          </a:p>
          <a:p>
            <a:pPr lvl="0"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the WHO Global Strategy for Traditional Medicine (2025–2034)</a:t>
            </a:r>
          </a:p>
          <a:p>
            <a:pPr lvl="0"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Advancing from evidence → dialogue → action</a:t>
            </a:r>
          </a:p>
          <a:p>
            <a:pPr lvl="0"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traditional knowledge with innovation (AI, genomics, digital tools)</a:t>
            </a:r>
          </a:p>
          <a:p>
            <a:pPr lvl="0"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access, regulation, and sustainability</a:t>
            </a:r>
          </a:p>
          <a:p>
            <a:pPr lvl="0"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links between health, environment, and agriculture</a:t>
            </a:r>
          </a:p>
          <a:p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0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64D0E3-E57D-D0AD-7DDD-1F40ED8B9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7DEC8-D2A4-41FC-7A02-25710CDC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WHO Global Summit on TM, 2025</a:t>
            </a:r>
            <a:endParaRPr lang="en-I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2A65-2C7A-1A90-8E7F-B4EE70F6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88" y="301752"/>
            <a:ext cx="5925312" cy="5893775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17–19 December 2025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Venue: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Bharat Mandapam, New Delhi, India.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Theme: 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Restoring balance for people and planet: The science and practice of health and well-being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Organizers: 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&amp; Ministry of Ayush, Government of India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Vision: 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Restoring well-being and balance through traditional medicine and science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 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Deepen evidence-based understanding and integration of traditional medicine to advance health systems, equity, and sustainability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Participation: 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in-person + 5,000 online from all WHO regions.</a:t>
            </a:r>
          </a:p>
          <a:p>
            <a:pPr lvl="0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94676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8F4A3-6F5C-9FBA-AA49-275639D5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F367-C5FB-BF78-B853-3823088B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5269" y="6507006"/>
            <a:ext cx="289931" cy="252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38" name="Graphic 37" descr="Cheers with solid fill">
            <a:extLst>
              <a:ext uri="{FF2B5EF4-FFF2-40B4-BE49-F238E27FC236}">
                <a16:creationId xmlns:a16="http://schemas.microsoft.com/office/drawing/2014/main" id="{B52B0536-FD4B-159F-5693-D7BBABEFD6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49" y="2431800"/>
            <a:ext cx="720000" cy="720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34DC71-F966-A33E-7C4D-46C32C94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23224"/>
              </p:ext>
            </p:extLst>
          </p:nvPr>
        </p:nvGraphicFramePr>
        <p:xfrm>
          <a:off x="540658" y="1114006"/>
          <a:ext cx="11268000" cy="56972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462301">
                  <a:extLst>
                    <a:ext uri="{9D8B030D-6E8A-4147-A177-3AD203B41FA5}">
                      <a16:colId xmlns:a16="http://schemas.microsoft.com/office/drawing/2014/main" val="3753245224"/>
                    </a:ext>
                  </a:extLst>
                </a:gridCol>
                <a:gridCol w="3829847">
                  <a:extLst>
                    <a:ext uri="{9D8B030D-6E8A-4147-A177-3AD203B41FA5}">
                      <a16:colId xmlns:a16="http://schemas.microsoft.com/office/drawing/2014/main" val="1726012302"/>
                    </a:ext>
                  </a:extLst>
                </a:gridCol>
                <a:gridCol w="3975852">
                  <a:extLst>
                    <a:ext uri="{9D8B030D-6E8A-4147-A177-3AD203B41FA5}">
                      <a16:colId xmlns:a16="http://schemas.microsoft.com/office/drawing/2014/main" val="1065654806"/>
                    </a:ext>
                  </a:extLst>
                </a:gridCol>
              </a:tblGrid>
              <a:tr h="5985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u="none" strike="noStrike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r>
                        <a:rPr lang="en-GB" sz="1400" b="1" u="none" strike="noStrike" baseline="30000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st</a:t>
                      </a:r>
                      <a:r>
                        <a:rPr lang="en-GB" sz="1400" b="1" u="none" strike="noStrike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WHO TM Global Summit, 2023*</a:t>
                      </a:r>
                      <a:endParaRPr lang="en-GB" sz="1400" b="1" noProof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Gujarat Declaration sets priority agenda</a:t>
                      </a:r>
                      <a:endParaRPr lang="en-US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u="none" strike="noStrike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WHO TM Global Strategy, 2025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Member-state consensus established</a:t>
                      </a:r>
                      <a:endParaRPr lang="en-GB" sz="1400" b="0" i="1" u="none" strike="noStrike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u="none" strike="noStrike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  <a:r>
                        <a:rPr lang="en-GB" sz="1400" b="1" u="none" strike="noStrike" baseline="30000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nd</a:t>
                      </a:r>
                      <a:r>
                        <a:rPr lang="en-GB" sz="1400" b="1" u="none" strike="noStrike" noProof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WHO TM Global Summit, 2025  </a:t>
                      </a:r>
                      <a:endParaRPr lang="en-GB" sz="1400" b="1" noProof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Scaling up learning, collaboration, and action </a:t>
                      </a:r>
                      <a:endParaRPr lang="en-GB" sz="1400" b="0" i="1" u="none" strike="noStrike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2431223312"/>
                  </a:ext>
                </a:extLst>
              </a:tr>
              <a:tr h="5985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Global leadership</a:t>
                      </a:r>
                      <a:endParaRPr lang="en-GB" sz="1400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>
                          <a:solidFill>
                            <a:schemeClr val="tx1"/>
                          </a:solidFill>
                        </a:rPr>
                        <a:t>WHA78 agrees Global Strategy, including definitions, objectives and principles</a:t>
                      </a:r>
                      <a:endParaRPr lang="en-GB" sz="1400" i="0" noProof="0">
                        <a:solidFill>
                          <a:schemeClr val="tx1"/>
                        </a:solidFill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High-level political commitments, building on UNGA, WHA, G20, BRICS, AU etc. </a:t>
                      </a:r>
                      <a:endParaRPr lang="en-GB" sz="1400" b="0" i="0" u="none" strike="noStrike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442403864"/>
                  </a:ext>
                </a:extLst>
              </a:tr>
              <a:tr h="10461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/>
                        <a:t>Research and evidence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Strategic Objective: Strengthen evidence base</a:t>
                      </a:r>
                      <a:endParaRPr lang="en-GB" sz="1400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Launch: TM Global Research Priorities Roadmap;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WHO Bulletin series on TM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 dirty="0"/>
                        <a:t>Advance: TM research investments, validated innovation pipeline and equitable benefit sharing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noProof="0" dirty="0">
                          <a:latin typeface="Source Sans Pro"/>
                          <a:ea typeface="Source Sans Pro"/>
                        </a:rPr>
                        <a:t>PM Yog awards </a:t>
                      </a:r>
                      <a:endParaRPr lang="en-GB" sz="1400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052829580"/>
                  </a:ext>
                </a:extLst>
              </a:tr>
              <a:tr h="822339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b="0" u="none" strike="noStrike" noProof="0"/>
                    </a:p>
                    <a:p>
                      <a:pPr lvl="0">
                        <a:buNone/>
                      </a:pPr>
                      <a:r>
                        <a:rPr lang="en-GB" sz="1400" b="0" u="none" strike="noStrike" noProof="0"/>
                        <a:t>UHC, PHC health systems + data and routine information systems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Strategic Objective: Provide safe and effective TCIM, appropriate regulation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Launch: </a:t>
                      </a:r>
                      <a:r>
                        <a:rPr lang="en-GB" sz="1400" b="0" u="none" strike="noStrike" noProof="0"/>
                        <a:t>TM clinical data and research network with ICD-11 including implementation of  regulation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3015963821"/>
                  </a:ext>
                </a:extLst>
              </a:tr>
              <a:tr h="598568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noProof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Strategic Objective: Integrate safe and effective TCIM in health systems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Launch: </a:t>
                      </a:r>
                      <a:r>
                        <a:rPr lang="en-GB" sz="1400" b="0" u="none" strike="noStrike" noProof="0"/>
                        <a:t>TM Global Library with regional- and country portals with IP and equitable access</a:t>
                      </a:r>
                      <a:endParaRPr lang="en-GB" sz="1400" b="0" i="0" u="none" strike="noStrike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631192577"/>
                  </a:ext>
                </a:extLst>
              </a:tr>
              <a:tr h="10461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/>
                        <a:t>Biodiversity and sustainability;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noProof="0"/>
                        <a:t>Digital health frontiers, including artificial intelligence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>
                          <a:solidFill>
                            <a:srgbClr val="000000"/>
                          </a:solidFill>
                        </a:rPr>
                        <a:t>Strategic Objective: Strengthen cross-sectoral engagement, including community empowerment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Advance: </a:t>
                      </a:r>
                      <a:r>
                        <a:rPr lang="en-GB" sz="1400" b="0" u="none" strike="noStrike" noProof="0"/>
                        <a:t>Healthy ecosystems and TM integration; Indigenous People's knowledge exchange;</a:t>
                      </a:r>
                    </a:p>
                    <a:p>
                      <a:r>
                        <a:rPr lang="en-GB" sz="1400" b="0" u="none" strike="noStrike" noProof="0"/>
                        <a:t>Launch: AI and TM governance course/ brief</a:t>
                      </a:r>
                      <a:endParaRPr lang="en-GB" sz="1400" i="1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3039466826"/>
                  </a:ext>
                </a:extLst>
              </a:tr>
              <a:tr h="8223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u="none" strike="noStrike" noProof="0"/>
                        <a:t>Human rights, equity and ethics</a:t>
                      </a:r>
                      <a:endParaRPr lang="en-GB" sz="140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Guiding principles, including ethics, health equity and rights</a:t>
                      </a:r>
                      <a:endParaRPr lang="en-GB" sz="1400" i="0" noProof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Advance: </a:t>
                      </a:r>
                      <a:r>
                        <a:rPr lang="en-GB" sz="1400" b="0" u="none" strike="noStrike" noProof="0" dirty="0"/>
                        <a:t>Cross-cutting frameworks for TM related ethics, rights, IP, equitable access and benefits</a:t>
                      </a:r>
                      <a:endParaRPr lang="en-GB" sz="1400" b="0" i="0" u="none" strike="noStrike" noProof="0" dirty="0">
                        <a:latin typeface="Source Sans Pro"/>
                        <a:ea typeface="Source Sans Pro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30141303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AA8D644-E161-D8D3-D721-5F66F2D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2" y="109118"/>
            <a:ext cx="7088908" cy="10048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Progress since the 1</a:t>
            </a:r>
            <a:r>
              <a:rPr lang="en-GB" sz="2800" b="1" baseline="30000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st</a:t>
            </a:r>
            <a:r>
              <a:rPr lang="en-GB" sz="28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 Global Summit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9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0D11-2D2B-F9DF-C28F-6F523164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FF624DC-2AB9-3DEB-5AA9-F9042320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12" y="461706"/>
            <a:ext cx="9278401" cy="63610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Summit: Platform for major launches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F19C84-5D40-4225-6BE2-BE924A559E64}"/>
              </a:ext>
            </a:extLst>
          </p:cNvPr>
          <p:cNvGrpSpPr/>
          <p:nvPr/>
        </p:nvGrpSpPr>
        <p:grpSpPr>
          <a:xfrm>
            <a:off x="6242043" y="1333939"/>
            <a:ext cx="2700000" cy="2268000"/>
            <a:chOff x="3749963" y="1426169"/>
            <a:chExt cx="2700000" cy="2268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073822-27BD-EBD1-54C1-9EB7068BE3BD}"/>
                </a:ext>
              </a:extLst>
            </p:cNvPr>
            <p:cNvSpPr txBox="1"/>
            <p:nvPr/>
          </p:nvSpPr>
          <p:spPr>
            <a:xfrm>
              <a:off x="3749963" y="1426169"/>
              <a:ext cx="2700000" cy="2268000"/>
            </a:xfrm>
            <a:prstGeom prst="roundRect">
              <a:avLst>
                <a:gd name="adj" fmla="val 8156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algn="ctr"/>
              <a: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Health </a:t>
              </a:r>
              <a:r>
                <a:rPr lang="en-GB" sz="1600" b="1" kern="100" noProof="0">
                  <a:solidFill>
                    <a:schemeClr val="bg1"/>
                  </a:solidFill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Heritage Innovations (H2I) Investment </a:t>
              </a:r>
              <a:r>
                <a:rPr lang="en-GB" sz="1600" b="1" kern="100">
                  <a:solidFill>
                    <a:schemeClr val="bg1"/>
                  </a:solidFill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Pipeline</a:t>
              </a:r>
              <a:endParaRPr lang="en-GB" sz="1600" kern="100" noProof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 descr="Blue candlestick chart">
              <a:extLst>
                <a:ext uri="{FF2B5EF4-FFF2-40B4-BE49-F238E27FC236}">
                  <a16:creationId xmlns:a16="http://schemas.microsoft.com/office/drawing/2014/main" id="{44826AD1-DB60-4FE6-B62C-858EB5D8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07759" y="2213515"/>
              <a:ext cx="1984408" cy="1045028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8B7BAD-8BDE-80D0-9FF4-1497E076D9E5}"/>
              </a:ext>
            </a:extLst>
          </p:cNvPr>
          <p:cNvGrpSpPr/>
          <p:nvPr/>
        </p:nvGrpSpPr>
        <p:grpSpPr>
          <a:xfrm>
            <a:off x="9220529" y="1331684"/>
            <a:ext cx="2700000" cy="2268000"/>
            <a:chOff x="7042726" y="1426169"/>
            <a:chExt cx="2700000" cy="2268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B12E0-59D2-6B74-16C1-AC0A7649B733}"/>
                </a:ext>
              </a:extLst>
            </p:cNvPr>
            <p:cNvSpPr txBox="1"/>
            <p:nvPr/>
          </p:nvSpPr>
          <p:spPr>
            <a:xfrm>
              <a:off x="7042726" y="1426169"/>
              <a:ext cx="2700000" cy="2268000"/>
            </a:xfrm>
            <a:prstGeom prst="roundRect">
              <a:avLst>
                <a:gd name="adj" fmla="val 6812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lvl="0" algn="ctr"/>
              <a: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Global TM Research </a:t>
              </a:r>
              <a:b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</a:br>
              <a: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Priorities and Roadmap</a:t>
              </a:r>
              <a:endParaRPr lang="en-GB" sz="1500" kern="100" noProof="0">
                <a:solidFill>
                  <a:schemeClr val="bg1"/>
                </a:solidFill>
                <a:effectLst/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43FCEC8E-4B82-FD2C-415E-B98748D4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08"/>
            <a:stretch/>
          </p:blipFill>
          <p:spPr>
            <a:xfrm>
              <a:off x="7171779" y="2300245"/>
              <a:ext cx="2441894" cy="1044000"/>
            </a:xfrm>
            <a:prstGeom prst="rect">
              <a:avLst/>
            </a:prstGeom>
            <a:grpFill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5C6EBB-7424-11AE-F86F-A98C4C10A0C9}"/>
              </a:ext>
            </a:extLst>
          </p:cNvPr>
          <p:cNvGrpSpPr/>
          <p:nvPr/>
        </p:nvGrpSpPr>
        <p:grpSpPr>
          <a:xfrm>
            <a:off x="3263557" y="1331684"/>
            <a:ext cx="2700000" cy="2268000"/>
            <a:chOff x="457200" y="1426169"/>
            <a:chExt cx="2700000" cy="2268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0CEDA1-2F81-0631-04DA-A125500B52FE}"/>
                </a:ext>
              </a:extLst>
            </p:cNvPr>
            <p:cNvSpPr txBox="1"/>
            <p:nvPr/>
          </p:nvSpPr>
          <p:spPr>
            <a:xfrm>
              <a:off x="457200" y="1426169"/>
              <a:ext cx="2700000" cy="2268000"/>
            </a:xfrm>
            <a:prstGeom prst="roundRect">
              <a:avLst>
                <a:gd name="adj" fmla="val 6812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lvl="0" algn="ctr"/>
              <a:r>
                <a:rPr lang="en-GB" sz="1600" b="1" kern="100" noProof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WHO Traditional Medicine Global Library</a:t>
              </a:r>
              <a:endParaRPr lang="en-GB" sz="1600" b="1" kern="100" noProof="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A close-up of a person wearing a mask&#10;&#10;AI-generated content may be incorrect.">
              <a:extLst>
                <a:ext uri="{FF2B5EF4-FFF2-40B4-BE49-F238E27FC236}">
                  <a16:creationId xmlns:a16="http://schemas.microsoft.com/office/drawing/2014/main" id="{22F77009-C84C-1E3D-587A-920DD09F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269" y="2213515"/>
              <a:ext cx="2137862" cy="1217461"/>
            </a:xfrm>
            <a:prstGeom prst="rect">
              <a:avLst/>
            </a:prstGeom>
            <a:grpFill/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AEB219-E71D-F70D-E4D8-37DFA4817EDA}"/>
              </a:ext>
            </a:extLst>
          </p:cNvPr>
          <p:cNvGrpSpPr/>
          <p:nvPr/>
        </p:nvGrpSpPr>
        <p:grpSpPr>
          <a:xfrm>
            <a:off x="3266619" y="3855140"/>
            <a:ext cx="2700000" cy="2340000"/>
            <a:chOff x="2439674" y="3917864"/>
            <a:chExt cx="2700000" cy="2340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D84FD7-35FE-0501-C5FC-E1E4593D4024}"/>
                </a:ext>
              </a:extLst>
            </p:cNvPr>
            <p:cNvSpPr txBox="1"/>
            <p:nvPr/>
          </p:nvSpPr>
          <p:spPr>
            <a:xfrm>
              <a:off x="2439674" y="3917864"/>
              <a:ext cx="2700000" cy="2340000"/>
            </a:xfrm>
            <a:prstGeom prst="roundRect">
              <a:avLst>
                <a:gd name="adj" fmla="val 7549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lvl="0" algn="ctr"/>
              <a:r>
                <a:rPr lang="en-GB" sz="1600" b="1" kern="100" noProof="0">
                  <a:solidFill>
                    <a:schemeClr val="bg1"/>
                  </a:solidFill>
                  <a:latin typeface="Source Sans Pro" panose="020B0503030403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TM systems framework </a:t>
              </a:r>
              <a:br>
                <a:rPr lang="en-GB" sz="1600" b="1" kern="100" noProof="0">
                  <a:solidFill>
                    <a:schemeClr val="bg1"/>
                  </a:solidFill>
                  <a:latin typeface="Source Sans Pro" panose="020B0503030403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lang="en-GB" sz="1600" b="1" kern="100" noProof="0">
                  <a:solidFill>
                    <a:schemeClr val="bg1"/>
                  </a:solidFill>
                  <a:latin typeface="Source Sans Pro" panose="020B0503030403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and data network</a:t>
              </a:r>
              <a:endParaRPr lang="en-GB" sz="1600" b="1" kern="100" noProof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500" kern="100" noProof="0"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" descr="Image result for Clinical Data Management Background">
              <a:extLst>
                <a:ext uri="{FF2B5EF4-FFF2-40B4-BE49-F238E27FC236}">
                  <a16:creationId xmlns:a16="http://schemas.microsoft.com/office/drawing/2014/main" id="{200DFAF5-707A-682F-8DE8-7DD3C2276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74" y="4710968"/>
              <a:ext cx="2052000" cy="1138904"/>
            </a:xfrm>
            <a:prstGeom prst="rect">
              <a:avLst/>
            </a:prstGeom>
            <a:grpFill/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1ECE45-CD0C-6AD7-929A-028629028E79}"/>
              </a:ext>
            </a:extLst>
          </p:cNvPr>
          <p:cNvGrpSpPr/>
          <p:nvPr/>
        </p:nvGrpSpPr>
        <p:grpSpPr>
          <a:xfrm>
            <a:off x="6261717" y="3820975"/>
            <a:ext cx="2700000" cy="2340000"/>
            <a:chOff x="5732437" y="3917864"/>
            <a:chExt cx="2700000" cy="2340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893B39-C87D-BB7F-A3B7-9982A716862B}"/>
                </a:ext>
              </a:extLst>
            </p:cNvPr>
            <p:cNvSpPr txBox="1"/>
            <p:nvPr/>
          </p:nvSpPr>
          <p:spPr>
            <a:xfrm>
              <a:off x="5732437" y="3917864"/>
              <a:ext cx="2700000" cy="2340000"/>
            </a:xfrm>
            <a:prstGeom prst="roundRect">
              <a:avLst>
                <a:gd name="adj" fmla="val 6246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lvl="0" algn="ctr"/>
              <a:r>
                <a:rPr lang="en-GB" sz="1600" b="1" kern="100" noProof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Indigenous Peoples’ Knowledge Exchange</a:t>
              </a:r>
              <a:endParaRPr lang="en-GB" sz="1600" b="1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A group of people holding a flag&#10;&#10;Description automatically generated">
              <a:extLst>
                <a:ext uri="{FF2B5EF4-FFF2-40B4-BE49-F238E27FC236}">
                  <a16:creationId xmlns:a16="http://schemas.microsoft.com/office/drawing/2014/main" id="{4B7CF62D-C688-5348-97D3-B2FACFED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111909" y="4674367"/>
              <a:ext cx="1941057" cy="1212107"/>
            </a:xfrm>
            <a:prstGeom prst="rect">
              <a:avLst/>
            </a:prstGeom>
            <a:grpFill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B3B253-6E7D-3C4D-574E-9340045510A5}"/>
              </a:ext>
            </a:extLst>
          </p:cNvPr>
          <p:cNvGrpSpPr/>
          <p:nvPr/>
        </p:nvGrpSpPr>
        <p:grpSpPr>
          <a:xfrm>
            <a:off x="285071" y="3820975"/>
            <a:ext cx="2700000" cy="2340000"/>
            <a:chOff x="9025200" y="3917864"/>
            <a:chExt cx="2700000" cy="2340000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929D5D-0E34-C128-9555-1C9DCF7303E2}"/>
                </a:ext>
              </a:extLst>
            </p:cNvPr>
            <p:cNvSpPr txBox="1"/>
            <p:nvPr/>
          </p:nvSpPr>
          <p:spPr>
            <a:xfrm>
              <a:off x="9025200" y="3917864"/>
              <a:ext cx="2700000" cy="2340000"/>
            </a:xfrm>
            <a:prstGeom prst="roundRect">
              <a:avLst>
                <a:gd name="adj" fmla="val 6246"/>
              </a:avLst>
            </a:prstGeom>
            <a:grp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lvl="0" algn="ctr"/>
              <a:r>
                <a:rPr lang="en-GB" sz="1600" b="1" i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WHO Bulletin</a:t>
              </a:r>
              <a: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 special </a:t>
              </a:r>
              <a:b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</a:br>
              <a:r>
                <a:rPr lang="en-GB" sz="1600" b="1" kern="100" noProof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Ebrima" panose="02000000000000000000" pitchFamily="2" charset="0"/>
                  <a:cs typeface="Calibri" panose="020F0502020204030204" pitchFamily="34" charset="0"/>
                </a:rPr>
                <a:t>journal issue on TM</a:t>
              </a:r>
            </a:p>
            <a:p>
              <a:pPr lvl="0"/>
              <a:endParaRPr lang="en-GB" sz="1600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lvl="0"/>
              <a:endParaRPr lang="en-GB" sz="1600" kern="100" noProof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 person in a lab coat and gloves working in a laboratory&#10;&#10;Description automatically generated">
              <a:extLst>
                <a:ext uri="{FF2B5EF4-FFF2-40B4-BE49-F238E27FC236}">
                  <a16:creationId xmlns:a16="http://schemas.microsoft.com/office/drawing/2014/main" id="{06839D0F-5E33-061F-94EA-DEA7BE38552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819"/>
            <a:stretch>
              <a:fillRect/>
            </a:stretch>
          </p:blipFill>
          <p:spPr bwMode="auto">
            <a:xfrm>
              <a:off x="10430546" y="4652595"/>
              <a:ext cx="1152606" cy="128501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8" name="Picture 27" descr="A person using a mortar and pestle&#10;&#10;AI-generated content may be incorrect.">
              <a:extLst>
                <a:ext uri="{FF2B5EF4-FFF2-40B4-BE49-F238E27FC236}">
                  <a16:creationId xmlns:a16="http://schemas.microsoft.com/office/drawing/2014/main" id="{A843C08A-A6EE-5F37-936D-8FB1AC75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67248" y="4652596"/>
              <a:ext cx="1152605" cy="129357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83DB1BC-353A-0ADF-A2C7-D1F60285AA51}"/>
              </a:ext>
            </a:extLst>
          </p:cNvPr>
          <p:cNvSpPr txBox="1"/>
          <p:nvPr/>
        </p:nvSpPr>
        <p:spPr>
          <a:xfrm>
            <a:off x="285071" y="1316842"/>
            <a:ext cx="2700000" cy="2268000"/>
          </a:xfrm>
          <a:prstGeom prst="roundRect">
            <a:avLst>
              <a:gd name="adj" fmla="val 6812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108000" tIns="108000" rIns="108000" bIns="108000" anchor="t" anchorCtr="0">
            <a:noAutofit/>
          </a:bodyPr>
          <a:lstStyle/>
          <a:p>
            <a:pPr lvl="0" algn="ctr"/>
            <a:r>
              <a:rPr lang="en-GB" sz="1600" b="1" kern="100" noProof="0">
                <a:solidFill>
                  <a:schemeClr val="bg1"/>
                </a:solidFill>
                <a:effectLst/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Traditional Medicine Global Investment Case</a:t>
            </a:r>
            <a:endParaRPr lang="en-GB" sz="1600" b="1" kern="100" noProof="0">
              <a:solidFill>
                <a:schemeClr val="bg1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CE07B-A8CE-7C81-5ACD-DB0C63EE5841}"/>
              </a:ext>
            </a:extLst>
          </p:cNvPr>
          <p:cNvSpPr txBox="1"/>
          <p:nvPr/>
        </p:nvSpPr>
        <p:spPr>
          <a:xfrm>
            <a:off x="9220529" y="3855140"/>
            <a:ext cx="2700000" cy="2340000"/>
          </a:xfrm>
          <a:prstGeom prst="roundRect">
            <a:avLst>
              <a:gd name="adj" fmla="val 6246"/>
            </a:avLst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108000" tIns="108000" rIns="108000" bIns="108000" anchor="t" anchorCtr="0">
            <a:noAutofit/>
          </a:bodyPr>
          <a:lstStyle/>
          <a:p>
            <a:pPr lvl="0" algn="ctr"/>
            <a:r>
              <a:rPr lang="en-GB" sz="1600" b="1" kern="100" noProof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Global Partnership and Multimedia Platform</a:t>
            </a:r>
            <a:endParaRPr lang="en-GB" sz="1600" b="1" kern="100" noProof="0">
              <a:solidFill>
                <a:schemeClr val="bg1"/>
              </a:solidFill>
              <a:latin typeface="Source Sans Pro" panose="020B0503030403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8" name="Content Placeholder 13" descr="A group of people in the shape of a world map&#10;&#10;Description automatically generated">
            <a:extLst>
              <a:ext uri="{FF2B5EF4-FFF2-40B4-BE49-F238E27FC236}">
                <a16:creationId xmlns:a16="http://schemas.microsoft.com/office/drawing/2014/main" id="{ACF960B3-7F07-9D16-EC93-61EC5E64CD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9735601" y="4577478"/>
            <a:ext cx="1699668" cy="131612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pic>
        <p:nvPicPr>
          <p:cNvPr id="1028" name="Picture 4" descr="Health And Wellness Market Insights 2025 - Industry Trends 2034">
            <a:extLst>
              <a:ext uri="{FF2B5EF4-FFF2-40B4-BE49-F238E27FC236}">
                <a16:creationId xmlns:a16="http://schemas.microsoft.com/office/drawing/2014/main" id="{7557BE76-E3BC-5A16-EC7F-E013CAEC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2" y="2033548"/>
            <a:ext cx="1851230" cy="138842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51486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9368-9A55-3D74-66B7-EA903D03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CCD53-7032-909E-6925-EB6F6D7C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07006"/>
            <a:ext cx="634482" cy="252000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CB2A9C5F-569E-41BE-B5E5-7CBFE1B687B2}" type="datetime1">
              <a:rPr lang="en-GB" smtClean="0"/>
              <a:pPr>
                <a:spcAft>
                  <a:spcPts val="600"/>
                </a:spcAft>
              </a:pPr>
              <a:t>25/10/2025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A42EC-7871-4615-C886-E1884A844129}"/>
              </a:ext>
            </a:extLst>
          </p:cNvPr>
          <p:cNvSpPr/>
          <p:nvPr/>
        </p:nvSpPr>
        <p:spPr>
          <a:xfrm>
            <a:off x="300789" y="6573754"/>
            <a:ext cx="882315" cy="2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A9EED-63D5-B3BD-02FE-680F770D8C85}"/>
              </a:ext>
            </a:extLst>
          </p:cNvPr>
          <p:cNvSpPr txBox="1"/>
          <p:nvPr/>
        </p:nvSpPr>
        <p:spPr>
          <a:xfrm>
            <a:off x="2844781" y="159507"/>
            <a:ext cx="686263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Draft Agenda for the Summit</a:t>
            </a:r>
            <a:r>
              <a:rPr lang="en-GB" sz="2800" b="1" i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 </a:t>
            </a:r>
            <a:br>
              <a:rPr lang="en-GB" sz="4000" i="1" dirty="0">
                <a:latin typeface="Source Sans Pro"/>
                <a:ea typeface="Source Sans Pro"/>
              </a:rPr>
            </a:br>
            <a:endParaRPr lang="en-US" sz="4000" dirty="0"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7252BA-4FFB-2EE8-C487-F327DCE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12362"/>
              </p:ext>
            </p:extLst>
          </p:nvPr>
        </p:nvGraphicFramePr>
        <p:xfrm>
          <a:off x="2507664" y="822036"/>
          <a:ext cx="7536872" cy="681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55496">
                  <a:extLst>
                    <a:ext uri="{9D8B030D-6E8A-4147-A177-3AD203B41FA5}">
                      <a16:colId xmlns:a16="http://schemas.microsoft.com/office/drawing/2014/main" val="2229946817"/>
                    </a:ext>
                  </a:extLst>
                </a:gridCol>
                <a:gridCol w="4581376">
                  <a:extLst>
                    <a:ext uri="{9D8B030D-6E8A-4147-A177-3AD203B41FA5}">
                      <a16:colId xmlns:a16="http://schemas.microsoft.com/office/drawing/2014/main" val="1179234035"/>
                    </a:ext>
                  </a:extLst>
                </a:gridCol>
              </a:tblGrid>
              <a:tr h="211762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0" dirty="0">
                          <a:solidFill>
                            <a:schemeClr val="tx1"/>
                          </a:solidFill>
                          <a:effectLst/>
                        </a:rPr>
                        <a:t>Day 1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1714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just" rtl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Ministerial Round Table </a:t>
                      </a:r>
                      <a:r>
                        <a:rPr lang="en-GB" sz="900" kern="0" dirty="0">
                          <a:solidFill>
                            <a:schemeClr val="tx1"/>
                          </a:solidFill>
                          <a:effectLst/>
                        </a:rPr>
                        <a:t>(forenoon)</a:t>
                      </a:r>
                      <a:r>
                        <a:rPr lang="en-US" sz="900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en-US" sz="9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              Thematic TM visits in Delhi </a:t>
                      </a:r>
                      <a:r>
                        <a:rPr lang="en-GB" sz="900" kern="0" dirty="0">
                          <a:solidFill>
                            <a:schemeClr val="tx1"/>
                          </a:solidFill>
                          <a:effectLst/>
                        </a:rPr>
                        <a:t>(forenoon)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0" dirty="0">
                          <a:solidFill>
                            <a:schemeClr val="tx1"/>
                          </a:solidFill>
                          <a:effectLst/>
                        </a:rPr>
                        <a:t>SUMMIT INAUGURATION </a:t>
                      </a:r>
                      <a:r>
                        <a:rPr lang="en-GB" sz="1050" kern="0" dirty="0">
                          <a:solidFill>
                            <a:schemeClr val="tx1"/>
                          </a:solidFill>
                          <a:effectLst/>
                        </a:rPr>
                        <a:t>(afternoon</a:t>
                      </a:r>
                      <a:r>
                        <a:rPr lang="en-GB" sz="1200" kern="0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r>
                        <a:rPr lang="en-US" sz="1200" kern="0" dirty="0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310906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AAD574-49B1-1BDE-35C8-A0599AC48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15767"/>
              </p:ext>
            </p:extLst>
          </p:nvPr>
        </p:nvGraphicFramePr>
        <p:xfrm>
          <a:off x="27690" y="1681018"/>
          <a:ext cx="5791219" cy="515342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99845">
                  <a:extLst>
                    <a:ext uri="{9D8B030D-6E8A-4147-A177-3AD203B41FA5}">
                      <a16:colId xmlns:a16="http://schemas.microsoft.com/office/drawing/2014/main" val="4110744222"/>
                    </a:ext>
                  </a:extLst>
                </a:gridCol>
                <a:gridCol w="1154083">
                  <a:extLst>
                    <a:ext uri="{9D8B030D-6E8A-4147-A177-3AD203B41FA5}">
                      <a16:colId xmlns:a16="http://schemas.microsoft.com/office/drawing/2014/main" val="3060613939"/>
                    </a:ext>
                  </a:extLst>
                </a:gridCol>
                <a:gridCol w="4137291">
                  <a:extLst>
                    <a:ext uri="{9D8B030D-6E8A-4147-A177-3AD203B41FA5}">
                      <a16:colId xmlns:a16="http://schemas.microsoft.com/office/drawing/2014/main" val="3454628251"/>
                    </a:ext>
                  </a:extLst>
                </a:gridCol>
              </a:tblGrid>
              <a:tr h="253898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0" dirty="0">
                          <a:solidFill>
                            <a:schemeClr val="tx1"/>
                          </a:solidFill>
                          <a:effectLst/>
                        </a:rPr>
                        <a:t>Day 2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28309"/>
                  </a:ext>
                </a:extLst>
              </a:tr>
              <a:tr h="1713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Session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62727037"/>
                  </a:ext>
                </a:extLst>
              </a:tr>
              <a:tr h="444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9:00-10:15 am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Plenary 1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​ Restoring Balance​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4479719"/>
                  </a:ext>
                </a:extLst>
              </a:tr>
              <a:tr h="444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10:15-10:45 am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Refreshment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69095"/>
                  </a:ext>
                </a:extLst>
              </a:tr>
              <a:tr h="171348">
                <a:tc rowSpan="4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10:45-12:00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1.A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TM and the continuum of knowledge on health​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58972833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1.B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TM knowledge – balancing access and benefits​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91927777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1.C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TM in rebalancing ecosystems for planetary health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45006629"/>
                  </a:ext>
                </a:extLst>
              </a:tr>
              <a:tr h="205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1.D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TCIM – bringing balance to governance, equity, and resources​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99202109"/>
                  </a:ext>
                </a:extLst>
              </a:tr>
              <a:tr h="444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12:00-12:45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Expo Thematic Experience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29103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12:45-1:45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342392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1:45-2:30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Restoring Balance Practice Session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90730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2:30-3:45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Plenary 2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​ Investing in science to drive TM progress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55450295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3:45-4:15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Refreshment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09980"/>
                  </a:ext>
                </a:extLst>
              </a:tr>
              <a:tr h="171348">
                <a:tc rowSpan="4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4:15-5:30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2.A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Research priorities and roadmap​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80591425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2.B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Methods of enquiry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43491604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2.C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Innovation evaluation criteria​/ Innovation pipeline​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60136301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2.D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Strengthening the TCIM investment case​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5053649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5:30-6:15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Expo Thematic Experience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21310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7:00-8:30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Summit Gala Dinner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79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DE4B1E-FBA2-40C9-F2D3-FF9CB7209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21557"/>
              </p:ext>
            </p:extLst>
          </p:nvPr>
        </p:nvGraphicFramePr>
        <p:xfrm>
          <a:off x="5899524" y="1681018"/>
          <a:ext cx="6264785" cy="521144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11587">
                  <a:extLst>
                    <a:ext uri="{9D8B030D-6E8A-4147-A177-3AD203B41FA5}">
                      <a16:colId xmlns:a16="http://schemas.microsoft.com/office/drawing/2014/main" val="555707228"/>
                    </a:ext>
                  </a:extLst>
                </a:gridCol>
                <a:gridCol w="813444">
                  <a:extLst>
                    <a:ext uri="{9D8B030D-6E8A-4147-A177-3AD203B41FA5}">
                      <a16:colId xmlns:a16="http://schemas.microsoft.com/office/drawing/2014/main" val="2708556818"/>
                    </a:ext>
                  </a:extLst>
                </a:gridCol>
                <a:gridCol w="4739754">
                  <a:extLst>
                    <a:ext uri="{9D8B030D-6E8A-4147-A177-3AD203B41FA5}">
                      <a16:colId xmlns:a16="http://schemas.microsoft.com/office/drawing/2014/main" val="4161869763"/>
                    </a:ext>
                  </a:extLst>
                </a:gridCol>
              </a:tblGrid>
              <a:tr h="256602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0" dirty="0">
                          <a:solidFill>
                            <a:schemeClr val="tx1"/>
                          </a:solidFill>
                          <a:effectLst/>
                        </a:rPr>
                        <a:t>Day 3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66469"/>
                  </a:ext>
                </a:extLst>
              </a:tr>
              <a:tr h="3355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9:00-10:15 am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Plenary 3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​ Re-imagining Health Systems​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3633160755"/>
                  </a:ext>
                </a:extLst>
              </a:tr>
              <a:tr h="3355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10:15-10:45 am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Refreshment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10:15-10:45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2567163642"/>
                  </a:ext>
                </a:extLst>
              </a:tr>
              <a:tr h="280269">
                <a:tc rowSpan="4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10:45-12:00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3.A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TCIM and Health Systems Integration Global Framework and Country Implementation</a:t>
                      </a:r>
                      <a:r>
                        <a:rPr lang="en-US" sz="900" b="1" kern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181740789"/>
                  </a:ext>
                </a:extLst>
              </a:tr>
              <a:tr h="334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3.B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TCIM and quality, efficiency and resilience of health systems. Patient centric approaches</a:t>
                      </a:r>
                      <a:r>
                        <a:rPr lang="en-US" sz="900" b="1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3462513922"/>
                  </a:ext>
                </a:extLst>
              </a:tr>
              <a:tr h="280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3.C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Regulation, and capacity building, for TCIM products, practices, and workforce​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542317419"/>
                  </a:ext>
                </a:extLst>
              </a:tr>
              <a:tr h="280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3.D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Integrating TCIM data in national RHI systems with ICD, ICHI standards​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806912970"/>
                  </a:ext>
                </a:extLst>
              </a:tr>
              <a:tr h="3355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12:00-12:45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Expo Thematic Experience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9491"/>
                  </a:ext>
                </a:extLst>
              </a:tr>
              <a:tr h="3355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12:45-1:45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6097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1:45-2:15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Restoring Balance Practice Session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39668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2:15-3:30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Plenary 4: 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Equity, Sustainability, and Accountability​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46073650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3:30-4:00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Refreshment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1177"/>
                  </a:ext>
                </a:extLst>
              </a:tr>
              <a:tr h="280269">
                <a:tc rowSpan="4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4:00-5:15 pm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4.A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Knowledge paradigms​ in Health – TCIM, Indigenous Knowledge, and Biomedicine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3568826436"/>
                  </a:ext>
                </a:extLst>
              </a:tr>
              <a:tr h="280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4.B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TM / Indigenous / Ancestral knowledge – dimensions of equity and sustainability​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404246591"/>
                  </a:ext>
                </a:extLst>
              </a:tr>
              <a:tr h="280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4.C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Digital Frontiers: Harnessing AI and Digital Health for the Future of Traditional Medicine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654627980"/>
                  </a:ext>
                </a:extLst>
              </a:tr>
              <a:tr h="334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>
                          <a:solidFill>
                            <a:schemeClr val="tx1"/>
                          </a:solidFill>
                          <a:effectLst/>
                        </a:rPr>
                        <a:t>Parallel 4.D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Building inclusive global movement for TM with equity, voice, participation, accountability​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121439794"/>
                  </a:ext>
                </a:extLst>
              </a:tr>
              <a:tr h="4157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5:15-6:30 pm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Plenary 5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Closing</a:t>
                      </a:r>
                      <a:r>
                        <a:rPr lang="en-US" sz="900" b="1" kern="0" dirty="0">
                          <a:solidFill>
                            <a:schemeClr val="tx1"/>
                          </a:solidFill>
                          <a:effectLst/>
                        </a:rPr>
                        <a:t>​- </a:t>
                      </a:r>
                      <a:r>
                        <a:rPr lang="en-GB" sz="900" b="1" kern="0" dirty="0">
                          <a:solidFill>
                            <a:schemeClr val="tx1"/>
                          </a:solidFill>
                          <a:effectLst/>
                        </a:rPr>
                        <a:t>Summit Commitments: Multistakeholder Action Agenda for the implementation of the Traditional Medicine Strategy</a:t>
                      </a:r>
                      <a:r>
                        <a:rPr lang="en-US" sz="900" b="1" kern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8401"/>
                </a:tc>
                <a:extLst>
                  <a:ext uri="{0D108BD9-81ED-4DB2-BD59-A6C34878D82A}">
                    <a16:rowId xmlns:a16="http://schemas.microsoft.com/office/drawing/2014/main" val="177750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003B-B63F-D592-9C9D-E158C5D6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716FF-34FD-9DC1-B625-D8FA700EB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8528" y="6526026"/>
            <a:ext cx="267544" cy="232979"/>
          </a:xfr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BA54CF-BA88-FC6B-4546-C64499F8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09" y="36576"/>
            <a:ext cx="9198191" cy="615804"/>
          </a:xfr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Global Summit Steering Committee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C7D190-19A7-E440-354B-FFBFBD6D79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62" r="-711"/>
          <a:stretch>
            <a:fillRect/>
          </a:stretch>
        </p:blipFill>
        <p:spPr>
          <a:xfrm>
            <a:off x="10470718" y="1408608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EA9B65-9FC5-013C-36D7-4DB6D5B19C65}"/>
              </a:ext>
            </a:extLst>
          </p:cNvPr>
          <p:cNvSpPr txBox="1"/>
          <p:nvPr/>
        </p:nvSpPr>
        <p:spPr>
          <a:xfrm>
            <a:off x="10056612" y="2385672"/>
            <a:ext cx="181719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Chunyu Wei</a:t>
            </a:r>
            <a:br>
              <a:rPr lang="en-GB" sz="1200" b="0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National Administration of Traditional Chinese Medicine</a:t>
            </a:r>
            <a:endParaRPr lang="en-GB" sz="1200" b="0" i="1" u="none" strike="noStrike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F444D6-2B20-1CCF-1BCC-21C657631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19" r="-6036"/>
          <a:stretch>
            <a:fillRect/>
          </a:stretch>
        </p:blipFill>
        <p:spPr>
          <a:xfrm>
            <a:off x="6677188" y="3119622"/>
            <a:ext cx="114907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1B1411-0CBE-5E3A-5DB4-2EB10F10E17A}"/>
              </a:ext>
            </a:extLst>
          </p:cNvPr>
          <p:cNvSpPr txBox="1"/>
          <p:nvPr/>
        </p:nvSpPr>
        <p:spPr>
          <a:xfrm>
            <a:off x="6038605" y="4140677"/>
            <a:ext cx="2392480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</a:t>
            </a:r>
            <a:r>
              <a:rPr lang="en-GB" sz="1200" b="1" i="0" u="none" strike="noStrike" noProof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Nessma</a:t>
            </a: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El-Sayed Mohamed Ali</a:t>
            </a:r>
            <a:br>
              <a:rPr lang="en-GB" sz="1200" b="0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General Administration for Registration of Herbal Products, Egypt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6F2C0E-16C7-E252-F9EB-50F8C3A89E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516" y="3147609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337C1F7-F517-F42C-5CB1-2F69B2DAF488}"/>
              </a:ext>
            </a:extLst>
          </p:cNvPr>
          <p:cNvSpPr txBox="1"/>
          <p:nvPr/>
        </p:nvSpPr>
        <p:spPr>
          <a:xfrm>
            <a:off x="64410" y="4124673"/>
            <a:ext cx="191631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Dorji Gyeltshen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National Traditional Medicine Hospital, Bhutan</a:t>
            </a:r>
            <a:endParaRPr lang="en-GB" sz="12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747BA6-29F9-E48C-8FF2-DAA259B585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5851" y="3156662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85CF33-57A8-C7E0-E917-A0544FB9CAF0}"/>
              </a:ext>
            </a:extLst>
          </p:cNvPr>
          <p:cNvSpPr txBox="1"/>
          <p:nvPr/>
        </p:nvSpPr>
        <p:spPr>
          <a:xfrm>
            <a:off x="3877745" y="4133726"/>
            <a:ext cx="2081511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Mariana</a:t>
            </a: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Cabrel </a:t>
            </a:r>
            <a:r>
              <a:rPr lang="en-GB" sz="1200" b="1" i="0" u="none" strike="noStrike" noProof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Schveitzer</a:t>
            </a:r>
            <a:br>
              <a:rPr lang="en-GB" sz="12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Universidade</a:t>
            </a: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Federal de São Paulo, Brazil</a:t>
            </a:r>
            <a:endParaRPr lang="en-GB" sz="1200" i="1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67F63B-EE16-49F0-10F3-FA4EB3035B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0026" y="3147609"/>
            <a:ext cx="1065046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D9C0D44-8C63-5658-56BC-72122AD16635}"/>
              </a:ext>
            </a:extLst>
          </p:cNvPr>
          <p:cNvSpPr txBox="1"/>
          <p:nvPr/>
        </p:nvSpPr>
        <p:spPr>
          <a:xfrm>
            <a:off x="2052026" y="4124673"/>
            <a:ext cx="1751113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Holger Cramer</a:t>
            </a:r>
            <a:br>
              <a:rPr lang="en-GB" sz="1200" b="0" i="0" u="none" strike="noStrike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Tubingen, </a:t>
            </a:r>
            <a:b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Germany</a:t>
            </a:r>
            <a:endParaRPr lang="en-GB" sz="1200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AED0CB-1CBE-2581-361E-D08A4BC02E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469" y="4877557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FEBAC86-24E4-4629-0911-0056947CDAE4}"/>
              </a:ext>
            </a:extLst>
          </p:cNvPr>
          <p:cNvSpPr txBox="1"/>
          <p:nvPr/>
        </p:nvSpPr>
        <p:spPr>
          <a:xfrm>
            <a:off x="475304" y="5854621"/>
            <a:ext cx="181719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Mr Sione </a:t>
            </a:r>
            <a:r>
              <a:rPr lang="en-GB" sz="1200" b="1" i="0" u="none" strike="noStrike" noProof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Tu'ithai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Health Promotion Forum </a:t>
            </a:r>
            <a:b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en-GB" sz="1100" b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New Zealand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9EB2F17-0414-8D54-877E-59ECCBA9CF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714" y="4877557"/>
            <a:ext cx="1065046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D0EDD42-F4F0-FE9E-CF0B-6D81C71A7D71}"/>
              </a:ext>
            </a:extLst>
          </p:cNvPr>
          <p:cNvSpPr txBox="1"/>
          <p:nvPr/>
        </p:nvSpPr>
        <p:spPr>
          <a:xfrm>
            <a:off x="6909673" y="5854621"/>
            <a:ext cx="2180007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Viviana Camacho Hinojosa</a:t>
            </a:r>
            <a:br>
              <a:rPr lang="en-GB" sz="1200" b="0" i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</a:t>
            </a:r>
            <a:r>
              <a:rPr lang="en-GB" sz="1100" b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Bolivia</a:t>
            </a:r>
            <a:endParaRPr lang="en-GB" sz="1100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BD45402-9E43-8E6D-B16F-43FF3D18D44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5575" y="4877557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3B62A2B-F47D-7D5C-3719-61DB2C5DBECF}"/>
              </a:ext>
            </a:extLst>
          </p:cNvPr>
          <p:cNvSpPr txBox="1"/>
          <p:nvPr/>
        </p:nvSpPr>
        <p:spPr>
          <a:xfrm>
            <a:off x="2617469" y="5854621"/>
            <a:ext cx="191631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Ms </a:t>
            </a:r>
            <a:r>
              <a:rPr lang="en-GB"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Susan</a:t>
            </a: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Sheridan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Patient Safety Movement,</a:t>
            </a:r>
            <a:r>
              <a:rPr lang="en-GB" sz="1100" b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USA</a:t>
            </a:r>
            <a:endParaRPr lang="en-GB" sz="12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6466C62-3619-BC06-7DC0-96C036CE86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9781" y="4877557"/>
            <a:ext cx="1065046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EF64CFE-999C-F915-F0D0-00ADD2746516}"/>
              </a:ext>
            </a:extLst>
          </p:cNvPr>
          <p:cNvSpPr txBox="1"/>
          <p:nvPr/>
        </p:nvSpPr>
        <p:spPr>
          <a:xfrm>
            <a:off x="4641781" y="5854621"/>
            <a:ext cx="2081511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Tido von Schoen-Angerer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TCIH Coalition, Switzerland</a:t>
            </a:r>
            <a:endParaRPr lang="en-GB" sz="12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1B4836-63E1-8958-986C-820D3EBEBB1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6861" y="3156662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0557CA9-B642-EA1E-61CF-205278D55E4E}"/>
              </a:ext>
            </a:extLst>
          </p:cNvPr>
          <p:cNvSpPr txBox="1"/>
          <p:nvPr/>
        </p:nvSpPr>
        <p:spPr>
          <a:xfrm>
            <a:off x="8498755" y="4133726"/>
            <a:ext cx="1809009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Ms Tanushree Jain</a:t>
            </a:r>
            <a:br>
              <a:rPr lang="en-GB" sz="1200" b="0" i="0" u="none" strike="noStrike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Pharmaceutical Students Federation</a:t>
            </a:r>
            <a:endParaRPr lang="en-GB" sz="1200" i="1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832A95-6A35-7862-324A-D53EB11A61F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851" y="1399555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5C5085-4667-E0B6-F6F1-43518C0DAD36}"/>
              </a:ext>
            </a:extLst>
          </p:cNvPr>
          <p:cNvSpPr txBox="1"/>
          <p:nvPr/>
        </p:nvSpPr>
        <p:spPr>
          <a:xfrm>
            <a:off x="58851" y="2376619"/>
            <a:ext cx="181719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Goh Cheng Soon  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Health, Malaysia</a:t>
            </a:r>
            <a:endParaRPr lang="en-GB" sz="1200" i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24853B-2CC8-6274-1590-EE772617A27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8580" y="1408608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EC055B-43A9-135D-8B55-17F9821B3ECA}"/>
              </a:ext>
            </a:extLst>
          </p:cNvPr>
          <p:cNvSpPr txBox="1"/>
          <p:nvPr/>
        </p:nvSpPr>
        <p:spPr>
          <a:xfrm>
            <a:off x="7919456" y="2406707"/>
            <a:ext cx="1902177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 dirty="0">
                <a:solidFill>
                  <a:schemeClr val="bg1"/>
                </a:solidFill>
                <a:latin typeface="Source Sans Pro"/>
                <a:ea typeface="Source Sans Pro"/>
              </a:rPr>
              <a:t>Dr Bhushan Patwardhan</a:t>
            </a:r>
            <a:br>
              <a:rPr lang="en-GB" sz="1200" b="0" i="0" u="none" strike="noStrike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/>
                <a:ea typeface="Source Sans Pro"/>
              </a:rPr>
              <a:t>National Ayush Professor, India</a:t>
            </a:r>
            <a:endParaRPr lang="en-GB" sz="1200" b="0" i="1" u="none" strike="noStrike" noProof="0" dirty="0">
              <a:solidFill>
                <a:schemeClr val="bg1"/>
              </a:solidFill>
              <a:latin typeface="Source Sans Pro"/>
              <a:ea typeface="Source Sans Pr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6BAE37-217F-B7B6-6C1F-956817B72E6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/>
          <a:stretch>
            <a:fillRect/>
          </a:stretch>
        </p:blipFill>
        <p:spPr>
          <a:xfrm>
            <a:off x="2479003" y="1417661"/>
            <a:ext cx="1064850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7A73FB-D42C-E964-4BED-B20F66C2B597}"/>
              </a:ext>
            </a:extLst>
          </p:cNvPr>
          <p:cNvSpPr txBox="1"/>
          <p:nvPr/>
        </p:nvSpPr>
        <p:spPr>
          <a:xfrm>
            <a:off x="2010897" y="2394725"/>
            <a:ext cx="1916312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Prof </a:t>
            </a:r>
            <a:r>
              <a:rPr lang="en-GB" sz="1200" b="1" i="0" u="none" strike="noStrike" noProof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Motlalepula</a:t>
            </a: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1200" b="1" i="0" u="none" strike="noStrike" noProof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Matsabisa</a:t>
            </a: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 of Free State, South Africa</a:t>
            </a:r>
            <a:endParaRPr lang="en-GB" sz="12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pic>
        <p:nvPicPr>
          <p:cNvPr id="17" name="Picture 16" descr="A person wearing glasses and a jacket&#10;&#10;AI-generated content may be incorrect.">
            <a:extLst>
              <a:ext uri="{FF2B5EF4-FFF2-40B4-BE49-F238E27FC236}">
                <a16:creationId xmlns:a16="http://schemas.microsoft.com/office/drawing/2014/main" id="{08BD55A6-A90D-93D1-3AE9-F7B8DD3FA10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1557" y="1399555"/>
            <a:ext cx="1065046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91A12-3FE8-73EC-E579-078EF9A9E20F}"/>
              </a:ext>
            </a:extLst>
          </p:cNvPr>
          <p:cNvSpPr txBox="1"/>
          <p:nvPr/>
        </p:nvSpPr>
        <p:spPr>
          <a:xfrm>
            <a:off x="5948208" y="2394725"/>
            <a:ext cx="1845956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Anastasia Yirenkyi</a:t>
            </a:r>
            <a:br>
              <a:rPr lang="en-GB" sz="1200" b="0" i="0" u="none" strike="noStrike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Health,</a:t>
            </a:r>
            <a:r>
              <a:rPr lang="en-GB" sz="1100" b="0" u="none" strike="noStrike" noProof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Ghana</a:t>
            </a:r>
            <a:endParaRPr lang="en-GB" sz="1200" noProof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8E08E3-D7E3-8A07-94D5-6DE385FF027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1780" y="1417661"/>
            <a:ext cx="1065046" cy="10650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D6FFC-1316-4BD3-3699-844423C4CC1A}"/>
              </a:ext>
            </a:extLst>
          </p:cNvPr>
          <p:cNvSpPr txBox="1"/>
          <p:nvPr/>
        </p:nvSpPr>
        <p:spPr>
          <a:xfrm>
            <a:off x="4043780" y="2394725"/>
            <a:ext cx="1751113" cy="4992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 </a:t>
            </a:r>
            <a:r>
              <a:rPr lang="en-GB"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Abdullah O Alanazi</a:t>
            </a:r>
            <a:br>
              <a:rPr lang="en-GB" sz="1200" b="0" i="0" u="none" strike="noStrike" noProof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Health,</a:t>
            </a:r>
            <a:r>
              <a:rPr lang="en-GB" sz="1100" b="0" u="none" strike="noStrike" noProof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11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 Arabia</a:t>
            </a:r>
            <a:endParaRPr lang="en-GB" sz="12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person sitting at a desk&#10;&#10;AI-generated content may be incorrect.">
            <a:extLst>
              <a:ext uri="{FF2B5EF4-FFF2-40B4-BE49-F238E27FC236}">
                <a16:creationId xmlns:a16="http://schemas.microsoft.com/office/drawing/2014/main" id="{EA35185D-8C15-A92A-220B-0545246C55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78" y="3133844"/>
            <a:ext cx="1064850" cy="107954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13C56-B215-48E4-A6E7-523FEE76A838}"/>
              </a:ext>
            </a:extLst>
          </p:cNvPr>
          <p:cNvSpPr txBox="1"/>
          <p:nvPr/>
        </p:nvSpPr>
        <p:spPr>
          <a:xfrm>
            <a:off x="10374808" y="4124672"/>
            <a:ext cx="1752782" cy="515991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Monalisa Dash    </a:t>
            </a:r>
            <a:br>
              <a:rPr lang="en-GB" sz="700" b="0" i="0" u="none" strike="noStrike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05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IFoS</a:t>
            </a:r>
            <a:r>
              <a:rPr lang="en-US" sz="105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Joint Secretary, Ministry of Ayush, Government of India</a:t>
            </a:r>
            <a:endParaRPr lang="en-GB" sz="105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7" descr="A person wearing glasses and a green and red sari&#10;&#10;AI-generated content may be incorrect.">
            <a:extLst>
              <a:ext uri="{FF2B5EF4-FFF2-40B4-BE49-F238E27FC236}">
                <a16:creationId xmlns:a16="http://schemas.microsoft.com/office/drawing/2014/main" id="{A9036CDA-74EC-E7D2-361B-CB6C916BAD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23" y="4877557"/>
            <a:ext cx="1245295" cy="138292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59A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6C7CF-7F67-58E9-5E07-F20B444203EF}"/>
              </a:ext>
            </a:extLst>
          </p:cNvPr>
          <p:cNvSpPr txBox="1"/>
          <p:nvPr/>
        </p:nvSpPr>
        <p:spPr>
          <a:xfrm>
            <a:off x="9213549" y="5854621"/>
            <a:ext cx="1916313" cy="52132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200" b="1" i="0" u="none" strike="noStrike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 dirty="0"/>
              <a:t>Tanuja </a:t>
            </a:r>
            <a:r>
              <a:rPr lang="en-GB" dirty="0" err="1"/>
              <a:t>Nesari</a:t>
            </a:r>
            <a:br>
              <a:rPr lang="en-GB" dirty="0"/>
            </a:br>
            <a:r>
              <a:rPr lang="en-US" sz="1100" b="0" dirty="0"/>
              <a:t>Director, Institute of Teaching and Research in Ayurveda</a:t>
            </a:r>
            <a:endParaRPr lang="en-GB" sz="1100" b="0" dirty="0"/>
          </a:p>
        </p:txBody>
      </p:sp>
    </p:spTree>
    <p:extLst>
      <p:ext uri="{BB962C8B-B14F-4D97-AF65-F5344CB8AC3E}">
        <p14:creationId xmlns:p14="http://schemas.microsoft.com/office/powerpoint/2010/main" val="30076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rcular building with a fountain in front&#10;&#10;AI-generated content may be incorrect.">
            <a:extLst>
              <a:ext uri="{FF2B5EF4-FFF2-40B4-BE49-F238E27FC236}">
                <a16:creationId xmlns:a16="http://schemas.microsoft.com/office/drawing/2014/main" id="{1E28E2B7-FE42-8AC3-3B71-277B2B58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r="3095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C5ECF-664C-3A7A-A8B2-818ECB25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000" b="1" noProof="0" dirty="0"/>
            </a:br>
            <a:r>
              <a:rPr lang="en-US" sz="4000" b="1" noProof="0" dirty="0"/>
              <a:t>Innovation Expo</a:t>
            </a:r>
            <a:br>
              <a:rPr lang="en-US" sz="4000" noProof="0" dirty="0"/>
            </a:b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A7788-0B82-C27A-4298-B6B4AED1C967}"/>
              </a:ext>
            </a:extLst>
          </p:cNvPr>
          <p:cNvSpPr txBox="1"/>
          <p:nvPr/>
        </p:nvSpPr>
        <p:spPr>
          <a:xfrm>
            <a:off x="7531610" y="2117558"/>
            <a:ext cx="4432592" cy="405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Innovative, immersive «experience space»</a:t>
            </a:r>
          </a:p>
          <a:p>
            <a:pPr marL="174625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journey to explore how TM is essential to the past, present, and future of medical and scientific frontiers</a:t>
            </a:r>
          </a:p>
          <a:p>
            <a:pPr marL="174625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can test their knowledge and learn new skills, in science and practice, to restore balance.</a:t>
            </a:r>
          </a:p>
          <a:p>
            <a:pPr marL="174625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has been formed from Indian side for the Expo and there will be a dedicated Ashwagandha corner</a:t>
            </a:r>
            <a:endParaRPr lang="en-U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821B-B466-4DCF-E454-4342F2CC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09" y="131762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2025 Global Summit:  Inauguration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A80C8-E39B-1E00-453F-847674ADBCAB}"/>
              </a:ext>
            </a:extLst>
          </p:cNvPr>
          <p:cNvSpPr txBox="1"/>
          <p:nvPr/>
        </p:nvSpPr>
        <p:spPr>
          <a:xfrm>
            <a:off x="358224" y="907232"/>
            <a:ext cx="5969424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noProof="0" dirty="0">
                <a:solidFill>
                  <a:srgbClr val="0059A3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Inauguration, Wed 17 Dec, 2PM, Bharat Mandapam 3/F, Multipurpose Hall</a:t>
            </a:r>
            <a:endParaRPr lang="en-GB" noProof="0" dirty="0">
              <a:solidFill>
                <a:srgbClr val="0059A3"/>
              </a:solidFill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Invited chief guest: Hon’ble Prime Minister Narendra Modiji and Director General, WHO</a:t>
            </a: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Remarks from </a:t>
            </a:r>
            <a:r>
              <a:rPr lang="en-GB" noProof="0" dirty="0" err="1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GoI</a:t>
            </a: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and WHO, including DG Tedros, Hon Minister Ayush</a:t>
            </a: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Seating: Up to 1,200 + media </a:t>
            </a: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Dynamic introduction of Summit and Expo content, with multimedia highlights and remote video participation from around the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9B1B8-261F-FB44-31C3-6009A8730C39}"/>
              </a:ext>
            </a:extLst>
          </p:cNvPr>
          <p:cNvSpPr txBox="1"/>
          <p:nvPr/>
        </p:nvSpPr>
        <p:spPr>
          <a:xfrm>
            <a:off x="358224" y="4416377"/>
            <a:ext cx="5638799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noProof="0" dirty="0">
                <a:solidFill>
                  <a:srgbClr val="0059A3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Field trips, 9-12pm, Wed 17 Dec</a:t>
            </a:r>
            <a:endParaRPr lang="en-GB" noProof="0" dirty="0">
              <a:solidFill>
                <a:srgbClr val="0059A3"/>
              </a:solidFill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Four parallel field visits for all invited Summit participants, self-selected in advance of Summit</a:t>
            </a: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Locations and programmes in Delhi to be co-designed by Ministry of Ayush and WHO GTMC</a:t>
            </a:r>
          </a:p>
          <a:p>
            <a:pPr marL="174625" indent="-17462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In-person participation; no remote viewing planned</a:t>
            </a:r>
            <a:endParaRPr lang="en-GB" noProof="0" dirty="0">
              <a:latin typeface="Times New Roman" panose="020206030504050203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room with a large carpeted floor&#10;&#10;AI-generated content may be incorrect.">
            <a:extLst>
              <a:ext uri="{FF2B5EF4-FFF2-40B4-BE49-F238E27FC236}">
                <a16:creationId xmlns:a16="http://schemas.microsoft.com/office/drawing/2014/main" id="{118E1E38-DD0E-F8FE-4CB8-578EDB0E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38" y="1283239"/>
            <a:ext cx="5430250" cy="429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76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2121</Words>
  <Application>Microsoft Office PowerPoint</Application>
  <PresentationFormat>Widescreen</PresentationFormat>
  <Paragraphs>318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Source Sans Pro</vt:lpstr>
      <vt:lpstr>Symbol</vt:lpstr>
      <vt:lpstr>Times New Roman</vt:lpstr>
      <vt:lpstr>Office Theme</vt:lpstr>
      <vt:lpstr>     2nd WHO Global Summit on Traditional Medicine  17-19 December 2025, New Delhi, India   </vt:lpstr>
      <vt:lpstr>Second WHO Global Summit on TM, 2025</vt:lpstr>
      <vt:lpstr>Second WHO Global Summit on TM, 2025</vt:lpstr>
      <vt:lpstr>Progress since the 1st Global Summit</vt:lpstr>
      <vt:lpstr>2025 Summit: Platform for major launches</vt:lpstr>
      <vt:lpstr>PowerPoint Presentation</vt:lpstr>
      <vt:lpstr>2025 Global Summit Steering Committee</vt:lpstr>
      <vt:lpstr> Innovation Expo </vt:lpstr>
      <vt:lpstr>2025 Global Summit:  Inauguration</vt:lpstr>
      <vt:lpstr> Ministerial Round Table Dialogue-Wed 17 Dec, 05-6:30 PM </vt:lpstr>
      <vt:lpstr>Invitation Status</vt:lpstr>
      <vt:lpstr>Invitation Status- Continue..</vt:lpstr>
      <vt:lpstr>Countries for bilateral discussions in the sideline of the Summit</vt:lpstr>
      <vt:lpstr> Responsibilities for the Global Summit on Traditional Medicine 2025 </vt:lpstr>
      <vt:lpstr> Responsibilities for the Global Summit on Traditional Medicine 2025 </vt:lpstr>
      <vt:lpstr>Progress towards the Summit by WHO and MoA</vt:lpstr>
      <vt:lpstr>Expectations from the Ministry of External Affairs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WHO Global Summit on Traditional Medicine  17-19 December 2025, New Delhi, India</dc:title>
  <dc:creator>Mahipal</dc:creator>
  <cp:lastModifiedBy>Muhammed Shabeer</cp:lastModifiedBy>
  <cp:revision>21</cp:revision>
  <dcterms:created xsi:type="dcterms:W3CDTF">2025-10-21T08:14:44Z</dcterms:created>
  <dcterms:modified xsi:type="dcterms:W3CDTF">2025-10-25T19:15:42Z</dcterms:modified>
</cp:coreProperties>
</file>